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33"/>
  </p:notesMasterIdLst>
  <p:handoutMasterIdLst>
    <p:handoutMasterId r:id="rId34"/>
  </p:handoutMasterIdLst>
  <p:sldIdLst>
    <p:sldId id="573" r:id="rId2"/>
    <p:sldId id="572" r:id="rId3"/>
    <p:sldId id="613" r:id="rId4"/>
    <p:sldId id="667" r:id="rId5"/>
    <p:sldId id="666" r:id="rId6"/>
    <p:sldId id="668" r:id="rId7"/>
    <p:sldId id="669" r:id="rId8"/>
    <p:sldId id="645" r:id="rId9"/>
    <p:sldId id="649" r:id="rId10"/>
    <p:sldId id="638" r:id="rId11"/>
    <p:sldId id="651" r:id="rId12"/>
    <p:sldId id="654" r:id="rId13"/>
    <p:sldId id="652" r:id="rId14"/>
    <p:sldId id="655" r:id="rId15"/>
    <p:sldId id="650" r:id="rId16"/>
    <p:sldId id="657" r:id="rId17"/>
    <p:sldId id="656" r:id="rId18"/>
    <p:sldId id="658" r:id="rId19"/>
    <p:sldId id="643" r:id="rId20"/>
    <p:sldId id="640" r:id="rId21"/>
    <p:sldId id="644" r:id="rId22"/>
    <p:sldId id="641" r:id="rId23"/>
    <p:sldId id="659" r:id="rId24"/>
    <p:sldId id="660" r:id="rId25"/>
    <p:sldId id="642" r:id="rId26"/>
    <p:sldId id="646" r:id="rId27"/>
    <p:sldId id="647" r:id="rId28"/>
    <p:sldId id="661" r:id="rId29"/>
    <p:sldId id="663" r:id="rId30"/>
    <p:sldId id="664" r:id="rId31"/>
    <p:sldId id="665" r:id="rId32"/>
  </p:sldIdLst>
  <p:sldSz cx="9144000" cy="6858000" type="screen4x3"/>
  <p:notesSz cx="6400800" cy="86868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FF00"/>
    <a:srgbClr val="3366FF"/>
    <a:srgbClr val="FFFF99"/>
    <a:srgbClr val="F9A50F"/>
    <a:srgbClr val="F8371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98" autoAdjust="0"/>
    <p:restoredTop sz="94434" autoAdjust="0"/>
  </p:normalViewPr>
  <p:slideViewPr>
    <p:cSldViewPr>
      <p:cViewPr>
        <p:scale>
          <a:sx n="100" d="100"/>
          <a:sy n="100" d="100"/>
        </p:scale>
        <p:origin x="732" y="228"/>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1" d="100"/>
          <a:sy n="51" d="100"/>
        </p:scale>
        <p:origin x="19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363" cy="434975"/>
          </a:xfrm>
          <a:prstGeom prst="rect">
            <a:avLst/>
          </a:prstGeom>
        </p:spPr>
        <p:txBody>
          <a:bodyPr vert="horz" lIns="81546" tIns="40773" rIns="81546" bIns="40773" rtlCol="0"/>
          <a:lstStyle>
            <a:lvl1pPr algn="l" eaLnBrk="0" hangingPunct="0">
              <a:defRPr sz="1100">
                <a:ea typeface="ＭＳ Ｐゴシック" panose="020B0600070205080204" pitchFamily="34" charset="-128"/>
                <a:cs typeface="+mn-cs"/>
              </a:defRPr>
            </a:lvl1pPr>
          </a:lstStyle>
          <a:p>
            <a:pPr>
              <a:defRPr/>
            </a:pPr>
            <a:endParaRPr lang="en-US"/>
          </a:p>
        </p:txBody>
      </p:sp>
      <p:sp>
        <p:nvSpPr>
          <p:cNvPr id="3" name="Date Placeholder 2"/>
          <p:cNvSpPr>
            <a:spLocks noGrp="1"/>
          </p:cNvSpPr>
          <p:nvPr>
            <p:ph type="dt" sz="quarter" idx="1"/>
          </p:nvPr>
        </p:nvSpPr>
        <p:spPr>
          <a:xfrm>
            <a:off x="3625850" y="0"/>
            <a:ext cx="2773363" cy="434975"/>
          </a:xfrm>
          <a:prstGeom prst="rect">
            <a:avLst/>
          </a:prstGeom>
        </p:spPr>
        <p:txBody>
          <a:bodyPr vert="horz" lIns="81546" tIns="40773" rIns="81546" bIns="40773" rtlCol="0"/>
          <a:lstStyle>
            <a:lvl1pPr algn="r" eaLnBrk="0" hangingPunct="0">
              <a:defRPr sz="1100">
                <a:ea typeface="ＭＳ Ｐゴシック" panose="020B0600070205080204" pitchFamily="34" charset="-128"/>
                <a:cs typeface="+mn-cs"/>
              </a:defRPr>
            </a:lvl1pPr>
          </a:lstStyle>
          <a:p>
            <a:pPr>
              <a:defRPr/>
            </a:pPr>
            <a:fld id="{B5B4E316-E208-48F6-A094-1A200AB0D249}" type="datetimeFigureOut">
              <a:rPr lang="en-US"/>
              <a:pPr>
                <a:defRPr/>
              </a:pPr>
              <a:t>Tue, 10/06/25</a:t>
            </a:fld>
            <a:endParaRPr lang="en-US"/>
          </a:p>
        </p:txBody>
      </p:sp>
      <p:sp>
        <p:nvSpPr>
          <p:cNvPr id="4" name="Footer Placeholder 3"/>
          <p:cNvSpPr>
            <a:spLocks noGrp="1"/>
          </p:cNvSpPr>
          <p:nvPr>
            <p:ph type="ftr" sz="quarter" idx="2"/>
          </p:nvPr>
        </p:nvSpPr>
        <p:spPr>
          <a:xfrm>
            <a:off x="0" y="8251825"/>
            <a:ext cx="2773363" cy="434975"/>
          </a:xfrm>
          <a:prstGeom prst="rect">
            <a:avLst/>
          </a:prstGeom>
        </p:spPr>
        <p:txBody>
          <a:bodyPr vert="horz" lIns="81546" tIns="40773" rIns="81546" bIns="40773" rtlCol="0" anchor="b"/>
          <a:lstStyle>
            <a:lvl1pPr algn="l" eaLnBrk="0" hangingPunct="0">
              <a:defRPr sz="1100">
                <a:ea typeface="ＭＳ Ｐゴシック" panose="020B0600070205080204" pitchFamily="34" charset="-128"/>
                <a:cs typeface="+mn-cs"/>
              </a:defRPr>
            </a:lvl1pPr>
          </a:lstStyle>
          <a:p>
            <a:pPr>
              <a:defRPr/>
            </a:pPr>
            <a:endParaRPr lang="en-US"/>
          </a:p>
        </p:txBody>
      </p:sp>
      <p:sp>
        <p:nvSpPr>
          <p:cNvPr id="5" name="Slide Number Placeholder 4"/>
          <p:cNvSpPr>
            <a:spLocks noGrp="1"/>
          </p:cNvSpPr>
          <p:nvPr>
            <p:ph type="sldNum" sz="quarter" idx="3"/>
          </p:nvPr>
        </p:nvSpPr>
        <p:spPr>
          <a:xfrm>
            <a:off x="3625850" y="8251825"/>
            <a:ext cx="2773363" cy="434975"/>
          </a:xfrm>
          <a:prstGeom prst="rect">
            <a:avLst/>
          </a:prstGeom>
        </p:spPr>
        <p:txBody>
          <a:bodyPr vert="horz" wrap="square" lIns="81546" tIns="40773" rIns="81546" bIns="40773" numCol="1" anchor="b" anchorCtr="0" compatLnSpc="1">
            <a:prstTxWarp prst="textNoShape">
              <a:avLst/>
            </a:prstTxWarp>
          </a:bodyPr>
          <a:lstStyle>
            <a:lvl1pPr algn="r" eaLnBrk="0" hangingPunct="0">
              <a:defRPr sz="1100">
                <a:cs typeface="Arial" panose="020B0604020202020204" pitchFamily="34" charset="0"/>
              </a:defRPr>
            </a:lvl1pPr>
          </a:lstStyle>
          <a:p>
            <a:pPr>
              <a:defRPr/>
            </a:pPr>
            <a:fld id="{9233C286-95B1-4A86-A7E2-BA9596C48551}" type="slidenum">
              <a:rPr lang="en-US" altLang="en-US"/>
              <a:pPr>
                <a:defRPr/>
              </a:pPr>
              <a:t>‹#›</a:t>
            </a:fld>
            <a:endParaRPr lang="en-US" altLang="en-US"/>
          </a:p>
        </p:txBody>
      </p:sp>
    </p:spTree>
    <p:extLst>
      <p:ext uri="{BB962C8B-B14F-4D97-AF65-F5344CB8AC3E}">
        <p14:creationId xmlns:p14="http://schemas.microsoft.com/office/powerpoint/2010/main" val="238391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773363" cy="433388"/>
          </a:xfrm>
          <a:prstGeom prst="rect">
            <a:avLst/>
          </a:prstGeom>
          <a:noFill/>
          <a:ln w="9525">
            <a:noFill/>
            <a:miter lim="800000"/>
            <a:headEnd/>
            <a:tailEnd/>
          </a:ln>
          <a:effectLst/>
        </p:spPr>
        <p:txBody>
          <a:bodyPr vert="horz" wrap="square" lIns="86202" tIns="43102" rIns="86202" bIns="43102"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09571" name="Rectangle 3"/>
          <p:cNvSpPr>
            <a:spLocks noGrp="1" noChangeArrowheads="1"/>
          </p:cNvSpPr>
          <p:nvPr>
            <p:ph type="dt" idx="1"/>
          </p:nvPr>
        </p:nvSpPr>
        <p:spPr bwMode="auto">
          <a:xfrm>
            <a:off x="3625850" y="0"/>
            <a:ext cx="2773363" cy="433388"/>
          </a:xfrm>
          <a:prstGeom prst="rect">
            <a:avLst/>
          </a:prstGeom>
          <a:noFill/>
          <a:ln w="9525">
            <a:noFill/>
            <a:miter lim="800000"/>
            <a:headEnd/>
            <a:tailEnd/>
          </a:ln>
          <a:effectLst/>
        </p:spPr>
        <p:txBody>
          <a:bodyPr vert="horz" wrap="square" lIns="86202" tIns="43102" rIns="86202" bIns="43102"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3" name="Rectangle 5"/>
          <p:cNvSpPr>
            <a:spLocks noGrp="1" noChangeArrowheads="1"/>
          </p:cNvSpPr>
          <p:nvPr>
            <p:ph type="body" sz="quarter" idx="3"/>
          </p:nvPr>
        </p:nvSpPr>
        <p:spPr bwMode="auto">
          <a:xfrm>
            <a:off x="639763" y="4125913"/>
            <a:ext cx="5121275" cy="3908425"/>
          </a:xfrm>
          <a:prstGeom prst="rect">
            <a:avLst/>
          </a:prstGeom>
          <a:noFill/>
          <a:ln w="9525">
            <a:noFill/>
            <a:miter lim="800000"/>
            <a:headEnd/>
            <a:tailEnd/>
          </a:ln>
          <a:effectLst/>
        </p:spPr>
        <p:txBody>
          <a:bodyPr vert="horz" wrap="square" lIns="86202" tIns="43102" rIns="86202" bIns="4310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9574" name="Rectangle 6"/>
          <p:cNvSpPr>
            <a:spLocks noGrp="1" noChangeArrowheads="1"/>
          </p:cNvSpPr>
          <p:nvPr>
            <p:ph type="ftr" sz="quarter" idx="4"/>
          </p:nvPr>
        </p:nvSpPr>
        <p:spPr bwMode="auto">
          <a:xfrm>
            <a:off x="0" y="8251825"/>
            <a:ext cx="2773363" cy="433388"/>
          </a:xfrm>
          <a:prstGeom prst="rect">
            <a:avLst/>
          </a:prstGeom>
          <a:noFill/>
          <a:ln w="9525">
            <a:noFill/>
            <a:miter lim="800000"/>
            <a:headEnd/>
            <a:tailEnd/>
          </a:ln>
          <a:effectLst/>
        </p:spPr>
        <p:txBody>
          <a:bodyPr vert="horz" wrap="square" lIns="86202" tIns="43102" rIns="86202" bIns="43102"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09575" name="Rectangle 7"/>
          <p:cNvSpPr>
            <a:spLocks noGrp="1" noChangeArrowheads="1"/>
          </p:cNvSpPr>
          <p:nvPr>
            <p:ph type="sldNum" sz="quarter" idx="5"/>
          </p:nvPr>
        </p:nvSpPr>
        <p:spPr bwMode="auto">
          <a:xfrm>
            <a:off x="3625850" y="8251825"/>
            <a:ext cx="2773363" cy="433388"/>
          </a:xfrm>
          <a:prstGeom prst="rect">
            <a:avLst/>
          </a:prstGeom>
          <a:noFill/>
          <a:ln w="9525">
            <a:noFill/>
            <a:miter lim="800000"/>
            <a:headEnd/>
            <a:tailEnd/>
          </a:ln>
          <a:effectLst/>
        </p:spPr>
        <p:txBody>
          <a:bodyPr vert="horz" wrap="square" lIns="86202" tIns="43102" rIns="86202" bIns="43102" numCol="1" anchor="b" anchorCtr="0" compatLnSpc="1">
            <a:prstTxWarp prst="textNoShape">
              <a:avLst/>
            </a:prstTxWarp>
          </a:bodyPr>
          <a:lstStyle>
            <a:lvl1pPr algn="r" eaLnBrk="1" hangingPunct="1">
              <a:defRPr sz="1200">
                <a:latin typeface="Arial" panose="020B0604020202020204" pitchFamily="34" charset="0"/>
                <a:cs typeface="Arial" panose="020B0604020202020204" pitchFamily="34" charset="0"/>
              </a:defRPr>
            </a:lvl1pPr>
          </a:lstStyle>
          <a:p>
            <a:pPr>
              <a:defRPr/>
            </a:pPr>
            <a:fld id="{9807130C-FA11-452A-A343-0F22A6C0B58F}" type="slidenum">
              <a:rPr lang="en-US" altLang="en-US"/>
              <a:pPr>
                <a:defRPr/>
              </a:pPr>
              <a:t>‹#›</a:t>
            </a:fld>
            <a:endParaRPr lang="en-US" altLang="en-US"/>
          </a:p>
        </p:txBody>
      </p:sp>
    </p:spTree>
    <p:extLst>
      <p:ext uri="{BB962C8B-B14F-4D97-AF65-F5344CB8AC3E}">
        <p14:creationId xmlns:p14="http://schemas.microsoft.com/office/powerpoint/2010/main" val="2067701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p:spPr>
      </p:sp>
      <p:sp>
        <p:nvSpPr>
          <p:cNvPr id="6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latin typeface="Arial" panose="020B0604020202020204" pitchFamily="34" charset="0"/>
            </a:endParaRPr>
          </a:p>
        </p:txBody>
      </p:sp>
      <p:sp>
        <p:nvSpPr>
          <p:cNvPr id="6148" name="Slide Number Placeholder 3"/>
          <p:cNvSpPr txBox="1">
            <a:spLocks noGrp="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F4701AE1-37BE-4F48-9A9D-A44CDCBB2069}" type="slidenum">
              <a:rPr lang="en-US" altLang="en-US">
                <a:cs typeface="Arial" panose="020B0604020202020204" pitchFamily="34" charset="0"/>
              </a:rPr>
              <a:pPr algn="r" eaLnBrk="1" hangingPunct="1">
                <a:spcBef>
                  <a:spcPct val="0"/>
                </a:spcBef>
              </a:pPr>
              <a:t>1</a:t>
            </a:fld>
            <a:endParaRPr lang="en-US" altLang="en-US">
              <a:cs typeface="Arial" panose="020B0604020202020204" pitchFamily="34" charset="0"/>
            </a:endParaRPr>
          </a:p>
        </p:txBody>
      </p:sp>
    </p:spTree>
    <p:extLst>
      <p:ext uri="{BB962C8B-B14F-4D97-AF65-F5344CB8AC3E}">
        <p14:creationId xmlns:p14="http://schemas.microsoft.com/office/powerpoint/2010/main" val="332985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10</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56648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11</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87027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12</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41218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13</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0413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14</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808791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15</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231278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16</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00660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17</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839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18</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79809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19</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23762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8235C7B-3A35-4A3B-A636-655479F2E412}" type="slidenum">
              <a:rPr lang="en-US" altLang="en-US" smtClean="0">
                <a:solidFill>
                  <a:srgbClr val="000000"/>
                </a:solidFill>
              </a:rPr>
              <a:pPr>
                <a:spcBef>
                  <a:spcPct val="0"/>
                </a:spcBef>
              </a:pPr>
              <a:t>2</a:t>
            </a:fld>
            <a:endParaRPr lang="en-US" altLang="en-US">
              <a:solidFill>
                <a:srgbClr val="000000"/>
              </a:solidFill>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771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20</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0326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21</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6376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22</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0254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23</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161917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24</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30934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25</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83376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26</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287320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27</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13346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28</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0865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29</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84596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3</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910137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30</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06276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31</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01075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4</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45843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5</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4719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6</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554699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7</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4551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8</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5689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02" tIns="43102" rIns="86202" bIns="43102" anchor="b"/>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BFFE2CF-C3D4-4670-9022-4D9C34649EB7}" type="slidenum">
              <a:rPr lang="en-US" altLang="en-US">
                <a:solidFill>
                  <a:srgbClr val="000000"/>
                </a:solidFill>
                <a:cs typeface="Arial" panose="020B0604020202020204" pitchFamily="34" charset="0"/>
              </a:rPr>
              <a:pPr algn="r" eaLnBrk="1" hangingPunct="1">
                <a:spcBef>
                  <a:spcPct val="0"/>
                </a:spcBef>
              </a:pPr>
              <a:t>9</a:t>
            </a:fld>
            <a:endParaRPr lang="en-US" altLang="en-US">
              <a:solidFill>
                <a:srgbClr val="000000"/>
              </a:solidFill>
              <a:cs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5781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5554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852487"/>
          </a:xfrm>
        </p:spPr>
        <p:txBody>
          <a:bodyPr/>
          <a:lstStyle/>
          <a:p>
            <a:r>
              <a:rPr lang="en-US"/>
              <a:t>Click to edit Master title style</a:t>
            </a:r>
          </a:p>
        </p:txBody>
      </p:sp>
      <p:sp>
        <p:nvSpPr>
          <p:cNvPr id="3" name="Text Placeholder 2"/>
          <p:cNvSpPr>
            <a:spLocks noGrp="1"/>
          </p:cNvSpPr>
          <p:nvPr>
            <p:ph type="body" sz="half" idx="1"/>
          </p:nvPr>
        </p:nvSpPr>
        <p:spPr>
          <a:xfrm>
            <a:off x="304800" y="1524000"/>
            <a:ext cx="42481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524000"/>
            <a:ext cx="42497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79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524000"/>
            <a:ext cx="42481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5350" y="1524000"/>
            <a:ext cx="42497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02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276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6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54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8558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945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282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2913" y="214313"/>
            <a:ext cx="2162175"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214313"/>
            <a:ext cx="6335713"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7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3"/>
          <p:cNvSpPr>
            <a:spLocks noChangeArrowheads="1"/>
          </p:cNvSpPr>
          <p:nvPr userDrawn="1"/>
        </p:nvSpPr>
        <p:spPr bwMode="auto">
          <a:xfrm>
            <a:off x="304800" y="1524000"/>
            <a:ext cx="86502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Arial "/>
                <a:ea typeface="MS PGothic" pitchFamily="34" charset="-128"/>
                <a:cs typeface="Times New Roman" pitchFamily="18"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Arial "/>
                <a:ea typeface="MS PGothic" pitchFamily="34" charset="-128"/>
                <a:cs typeface="Times New Roman" pitchFamily="18"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imes New Roman" pitchFamily="18" charset="0"/>
                <a:ea typeface="MS PGothic" pitchFamily="34" charset="-128"/>
                <a:cs typeface="Times New Roman" pitchFamily="18"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imes New Roman" pitchFamily="18" charset="0"/>
                <a:ea typeface="MS PGothic" pitchFamily="34" charset="-128"/>
                <a:cs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ea typeface="MS PGothic" pitchFamily="34" charset="-128"/>
                <a:cs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ea typeface="MS PGothic" pitchFamily="34" charset="-128"/>
                <a:cs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ea typeface="MS PGothic" pitchFamily="34" charset="-128"/>
                <a:cs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ea typeface="MS PGothic" pitchFamily="34" charset="-128"/>
                <a:cs typeface="Times New Roman" pitchFamily="18" charset="0"/>
              </a:defRPr>
            </a:lvl9pPr>
          </a:lstStyle>
          <a:p>
            <a:pPr>
              <a:defRPr/>
            </a:pPr>
            <a:endParaRPr lang="en-US" altLang="en-US"/>
          </a:p>
        </p:txBody>
      </p:sp>
      <p:pic>
        <p:nvPicPr>
          <p:cNvPr id="1027" name="Picture 3"/>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2286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Line 20"/>
          <p:cNvSpPr>
            <a:spLocks noChangeShapeType="1"/>
          </p:cNvSpPr>
          <p:nvPr userDrawn="1"/>
        </p:nvSpPr>
        <p:spPr bwMode="auto">
          <a:xfrm>
            <a:off x="152400" y="1600200"/>
            <a:ext cx="86868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9" name="Line 19"/>
          <p:cNvSpPr>
            <a:spLocks noChangeShapeType="1"/>
          </p:cNvSpPr>
          <p:nvPr userDrawn="1"/>
        </p:nvSpPr>
        <p:spPr bwMode="auto">
          <a:xfrm flipV="1">
            <a:off x="1600200" y="304800"/>
            <a:ext cx="0" cy="1600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hdr="0"/>
  <p:txStyles>
    <p:titleStyle>
      <a:lvl1pPr algn="l" rtl="0" eaLnBrk="0" fontAlgn="base" hangingPunct="0">
        <a:spcBef>
          <a:spcPct val="0"/>
        </a:spcBef>
        <a:spcAft>
          <a:spcPct val="0"/>
        </a:spcAft>
        <a:defRPr sz="3600">
          <a:solidFill>
            <a:schemeClr val="tx2"/>
          </a:solidFill>
          <a:latin typeface="Arial" pitchFamily="34" charset="0"/>
          <a:ea typeface="MS PGothic" pitchFamily="34" charset="-128"/>
          <a:cs typeface="Arial" pitchFamily="34" charset="0"/>
        </a:defRPr>
      </a:lvl1pPr>
      <a:lvl2pPr algn="l" rtl="0" eaLnBrk="0" fontAlgn="base" hangingPunct="0">
        <a:spcBef>
          <a:spcPct val="0"/>
        </a:spcBef>
        <a:spcAft>
          <a:spcPct val="0"/>
        </a:spcAft>
        <a:defRPr sz="3600">
          <a:solidFill>
            <a:schemeClr val="tx2"/>
          </a:solidFill>
          <a:latin typeface="Arial" pitchFamily="34" charset="0"/>
          <a:ea typeface="MS PGothic" pitchFamily="34" charset="-128"/>
          <a:cs typeface="Arial" pitchFamily="34" charset="0"/>
        </a:defRPr>
      </a:lvl2pPr>
      <a:lvl3pPr algn="l" rtl="0" eaLnBrk="0" fontAlgn="base" hangingPunct="0">
        <a:spcBef>
          <a:spcPct val="0"/>
        </a:spcBef>
        <a:spcAft>
          <a:spcPct val="0"/>
        </a:spcAft>
        <a:defRPr sz="3600">
          <a:solidFill>
            <a:schemeClr val="tx2"/>
          </a:solidFill>
          <a:latin typeface="Arial" pitchFamily="34" charset="0"/>
          <a:ea typeface="MS PGothic" pitchFamily="34" charset="-128"/>
          <a:cs typeface="Arial" pitchFamily="34" charset="0"/>
        </a:defRPr>
      </a:lvl3pPr>
      <a:lvl4pPr algn="l" rtl="0" eaLnBrk="0" fontAlgn="base" hangingPunct="0">
        <a:spcBef>
          <a:spcPct val="0"/>
        </a:spcBef>
        <a:spcAft>
          <a:spcPct val="0"/>
        </a:spcAft>
        <a:defRPr sz="3600">
          <a:solidFill>
            <a:schemeClr val="tx2"/>
          </a:solidFill>
          <a:latin typeface="Arial" pitchFamily="34" charset="0"/>
          <a:ea typeface="MS PGothic" pitchFamily="34" charset="-128"/>
          <a:cs typeface="Arial" pitchFamily="34" charset="0"/>
        </a:defRPr>
      </a:lvl4pPr>
      <a:lvl5pPr algn="l" rtl="0" eaLnBrk="0" fontAlgn="base" hangingPunct="0">
        <a:spcBef>
          <a:spcPct val="0"/>
        </a:spcBef>
        <a:spcAft>
          <a:spcPct val="0"/>
        </a:spcAft>
        <a:defRPr sz="3600">
          <a:solidFill>
            <a:schemeClr val="tx2"/>
          </a:solidFill>
          <a:latin typeface="Arial" pitchFamily="34" charset="0"/>
          <a:ea typeface="MS PGothic" pitchFamily="34" charset="-128"/>
          <a:cs typeface="Arial"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Arial" pitchFamily="34" charset="0"/>
          <a:ea typeface="MS PGothic" pitchFamily="34" charset="-128"/>
          <a:cs typeface="Arial"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Arial "/>
          <a:ea typeface="MS PGothic" pitchFamily="34" charset="-128"/>
          <a:cs typeface="Times New Roman" pitchFamily="18"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Arial "/>
          <a:ea typeface="MS PGothic" pitchFamily="34" charset="-128"/>
          <a:cs typeface="Times New Roman" pitchFamily="18"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imes New Roman" pitchFamily="18" charset="0"/>
          <a:ea typeface="MS PGothic" pitchFamily="34" charset="-128"/>
          <a:cs typeface="Times New Roman" pitchFamily="18"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itchFamily="18" charset="0"/>
          <a:ea typeface="MS PGothic" pitchFamily="34" charset="-128"/>
          <a:cs typeface="Times New Roman" pitchFamily="18"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p:cNvSpPr>
          <p:nvPr/>
        </p:nvSpPr>
        <p:spPr bwMode="auto">
          <a:xfrm>
            <a:off x="33338" y="1981200"/>
            <a:ext cx="9110662" cy="4572000"/>
          </a:xfrm>
          <a:prstGeom prst="rect">
            <a:avLst/>
          </a:prstGeom>
          <a:solidFill>
            <a:schemeClr val="accent1">
              <a:alpha val="4117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rtl="1" eaLnBrk="1" hangingPunct="1">
              <a:lnSpc>
                <a:spcPct val="150000"/>
              </a:lnSpc>
            </a:pPr>
            <a:r>
              <a:rPr lang="vi-VN" altLang="en-US" sz="2800" dirty="0">
                <a:solidFill>
                  <a:srgbClr val="FF0000"/>
                </a:solidFill>
                <a:latin typeface="Arial" panose="020B0604020202020204" pitchFamily="34" charset="0"/>
                <a:cs typeface="Arial" panose="020B0604020202020204" pitchFamily="34" charset="0"/>
              </a:rPr>
              <a:t>BÁO CÁO TỔNG HỢP </a:t>
            </a:r>
          </a:p>
          <a:p>
            <a:pPr algn="ctr" rtl="1" eaLnBrk="1" hangingPunct="1">
              <a:lnSpc>
                <a:spcPct val="150000"/>
              </a:lnSpc>
            </a:pPr>
            <a:r>
              <a:rPr lang="vi-VN" altLang="en-US" sz="2800" dirty="0">
                <a:solidFill>
                  <a:srgbClr val="FF0000"/>
                </a:solidFill>
                <a:latin typeface="Arial" panose="020B0604020202020204" pitchFamily="34" charset="0"/>
                <a:cs typeface="Arial" panose="020B0604020202020204" pitchFamily="34" charset="0"/>
              </a:rPr>
              <a:t>KẾT QUẢ THỰC HIỆN ĐỀ TÀ</a:t>
            </a:r>
            <a:r>
              <a:rPr lang="en-US" altLang="en-US" sz="2800" dirty="0">
                <a:solidFill>
                  <a:srgbClr val="FF0000"/>
                </a:solidFill>
                <a:latin typeface="Arial" panose="020B0604020202020204" pitchFamily="34" charset="0"/>
                <a:cs typeface="Arial" panose="020B0604020202020204" pitchFamily="34" charset="0"/>
              </a:rPr>
              <a:t>I</a:t>
            </a:r>
          </a:p>
          <a:p>
            <a:pPr algn="ctr" rtl="1" eaLnBrk="1" hangingPunct="1">
              <a:lnSpc>
                <a:spcPct val="150000"/>
              </a:lnSpc>
            </a:pPr>
            <a:r>
              <a:rPr lang="vi-VN" altLang="en-US" sz="2800" dirty="0">
                <a:solidFill>
                  <a:srgbClr val="FF0000"/>
                </a:solidFill>
                <a:latin typeface="Arial" panose="020B0604020202020204" pitchFamily="34" charset="0"/>
                <a:cs typeface="Arial" panose="020B0604020202020204" pitchFamily="34" charset="0"/>
              </a:rPr>
              <a:t>NGHIÊN CỨU KHOA HỌC CẤP CƠ SỞ</a:t>
            </a:r>
          </a:p>
          <a:p>
            <a:pPr algn="ctr" rtl="1" eaLnBrk="1" hangingPunct="1">
              <a:lnSpc>
                <a:spcPct val="150000"/>
              </a:lnSpc>
            </a:pPr>
            <a:r>
              <a:rPr lang="vi-VN" altLang="en-US" sz="2800" b="1" dirty="0">
                <a:solidFill>
                  <a:srgbClr val="0000FF"/>
                </a:solidFill>
                <a:latin typeface="Arial" panose="020B0604020202020204" pitchFamily="34" charset="0"/>
                <a:cs typeface="Arial" panose="020B0604020202020204" pitchFamily="34" charset="0"/>
              </a:rPr>
              <a:t>XÂY DỰNG HỆ THỐNG ĐIỀU KHIỂN CHO </a:t>
            </a:r>
            <a:endParaRPr lang="en-US" altLang="en-US" sz="2800" b="1" dirty="0">
              <a:solidFill>
                <a:srgbClr val="0000FF"/>
              </a:solidFill>
              <a:latin typeface="Arial" panose="020B0604020202020204" pitchFamily="34" charset="0"/>
              <a:cs typeface="Arial" panose="020B0604020202020204" pitchFamily="34" charset="0"/>
            </a:endParaRPr>
          </a:p>
          <a:p>
            <a:pPr algn="ctr" rtl="1" eaLnBrk="1" hangingPunct="1">
              <a:lnSpc>
                <a:spcPct val="150000"/>
              </a:lnSpc>
            </a:pPr>
            <a:r>
              <a:rPr lang="vi-VN" altLang="en-US" sz="2800" b="1" dirty="0">
                <a:solidFill>
                  <a:srgbClr val="0000FF"/>
                </a:solidFill>
                <a:latin typeface="Arial" panose="020B0604020202020204" pitchFamily="34" charset="0"/>
                <a:cs typeface="Arial" panose="020B0604020202020204" pitchFamily="34" charset="0"/>
              </a:rPr>
              <a:t>HỆ TRUYỀN ĐỘNG ĐIỆN ĐỘNG CƠ – TẢI</a:t>
            </a:r>
          </a:p>
          <a:p>
            <a:pPr algn="ctr" rtl="1" eaLnBrk="1" hangingPunct="1">
              <a:lnSpc>
                <a:spcPct val="150000"/>
              </a:lnSpc>
            </a:pPr>
            <a:r>
              <a:rPr lang="vi-VN" altLang="en-US" sz="2800" b="1" dirty="0">
                <a:solidFill>
                  <a:srgbClr val="0000FF"/>
                </a:solidFill>
                <a:latin typeface="Arial" panose="020B0604020202020204" pitchFamily="34" charset="0"/>
                <a:cs typeface="Arial" panose="020B0604020202020204" pitchFamily="34" charset="0"/>
              </a:rPr>
              <a:t>MÃ SỐ: FOSTECT.2023.32</a:t>
            </a:r>
            <a:endParaRPr lang="en-US" altLang="en-US" sz="4400" b="1" dirty="0">
              <a:solidFill>
                <a:srgbClr val="0000FF"/>
              </a:solidFill>
              <a:latin typeface="Arial" panose="020B0604020202020204" pitchFamily="34" charset="0"/>
              <a:cs typeface="Arial" panose="020B0604020202020204" pitchFamily="34" charset="0"/>
            </a:endParaRPr>
          </a:p>
          <a:p>
            <a:pPr algn="ctr" rtl="1" eaLnBrk="1" hangingPunct="1">
              <a:lnSpc>
                <a:spcPct val="150000"/>
              </a:lnSpc>
            </a:pPr>
            <a:r>
              <a:rPr lang="en-US" altLang="en-US" sz="2800" dirty="0" err="1">
                <a:solidFill>
                  <a:srgbClr val="FF0000"/>
                </a:solidFill>
                <a:latin typeface="Arial" panose="020B0604020202020204" pitchFamily="34" charset="0"/>
                <a:cs typeface="Arial" panose="020B0604020202020204" pitchFamily="34" charset="0"/>
              </a:rPr>
              <a:t>Chủ</a:t>
            </a:r>
            <a:r>
              <a:rPr lang="en-US" altLang="en-US" sz="2800" dirty="0">
                <a:solidFill>
                  <a:srgbClr val="FF0000"/>
                </a:solidFill>
                <a:latin typeface="Arial" panose="020B0604020202020204" pitchFamily="34" charset="0"/>
                <a:cs typeface="Arial" panose="020B0604020202020204" pitchFamily="34" charset="0"/>
              </a:rPr>
              <a:t> </a:t>
            </a:r>
            <a:r>
              <a:rPr lang="en-US" altLang="en-US" sz="2800" dirty="0" err="1">
                <a:solidFill>
                  <a:srgbClr val="FF0000"/>
                </a:solidFill>
                <a:latin typeface="Arial" panose="020B0604020202020204" pitchFamily="34" charset="0"/>
                <a:cs typeface="Arial" panose="020B0604020202020204" pitchFamily="34" charset="0"/>
              </a:rPr>
              <a:t>nhiệm</a:t>
            </a:r>
            <a:r>
              <a:rPr lang="en-US" altLang="en-US" sz="2800" dirty="0">
                <a:solidFill>
                  <a:srgbClr val="FF0000"/>
                </a:solidFill>
                <a:latin typeface="Arial" panose="020B0604020202020204" pitchFamily="34" charset="0"/>
                <a:cs typeface="Arial" panose="020B0604020202020204" pitchFamily="34" charset="0"/>
              </a:rPr>
              <a:t>: </a:t>
            </a:r>
            <a:r>
              <a:rPr lang="en-US" altLang="en-US" sz="2800" dirty="0" err="1">
                <a:solidFill>
                  <a:srgbClr val="FF0000"/>
                </a:solidFill>
                <a:latin typeface="Arial" panose="020B0604020202020204" pitchFamily="34" charset="0"/>
                <a:cs typeface="Arial" panose="020B0604020202020204" pitchFamily="34" charset="0"/>
              </a:rPr>
              <a:t>Võ</a:t>
            </a:r>
            <a:r>
              <a:rPr lang="en-US" altLang="en-US" sz="2800" dirty="0">
                <a:solidFill>
                  <a:srgbClr val="FF0000"/>
                </a:solidFill>
                <a:latin typeface="Arial" panose="020B0604020202020204" pitchFamily="34" charset="0"/>
                <a:cs typeface="Arial" panose="020B0604020202020204" pitchFamily="34" charset="0"/>
              </a:rPr>
              <a:t> </a:t>
            </a:r>
            <a:r>
              <a:rPr lang="en-US" altLang="en-US" sz="2800" dirty="0" err="1">
                <a:solidFill>
                  <a:srgbClr val="FF0000"/>
                </a:solidFill>
                <a:latin typeface="Arial" panose="020B0604020202020204" pitchFamily="34" charset="0"/>
                <a:cs typeface="Arial" panose="020B0604020202020204" pitchFamily="34" charset="0"/>
              </a:rPr>
              <a:t>Hữu</a:t>
            </a:r>
            <a:r>
              <a:rPr lang="en-US" altLang="en-US" sz="2800" dirty="0">
                <a:solidFill>
                  <a:srgbClr val="FF0000"/>
                </a:solidFill>
                <a:latin typeface="Arial" panose="020B0604020202020204" pitchFamily="34" charset="0"/>
                <a:cs typeface="Arial" panose="020B0604020202020204" pitchFamily="34" charset="0"/>
              </a:rPr>
              <a:t> </a:t>
            </a:r>
            <a:r>
              <a:rPr lang="en-US" altLang="en-US" sz="2800" dirty="0" err="1">
                <a:solidFill>
                  <a:srgbClr val="FF0000"/>
                </a:solidFill>
                <a:latin typeface="Arial" panose="020B0604020202020204" pitchFamily="34" charset="0"/>
                <a:cs typeface="Arial" panose="020B0604020202020204" pitchFamily="34" charset="0"/>
              </a:rPr>
              <a:t>Hậu</a:t>
            </a:r>
            <a:endParaRPr lang="en-US" altLang="en-US" sz="2800" dirty="0">
              <a:solidFill>
                <a:srgbClr val="FF0000"/>
              </a:solidFill>
              <a:latin typeface="Arial" panose="020B0604020202020204" pitchFamily="34" charset="0"/>
              <a:cs typeface="Arial" panose="020B0604020202020204" pitchFamily="34" charset="0"/>
            </a:endParaRPr>
          </a:p>
        </p:txBody>
      </p:sp>
      <p:sp>
        <p:nvSpPr>
          <p:cNvPr id="5123" name="Rectangle 2"/>
          <p:cNvSpPr txBox="1">
            <a:spLocks noChangeArrowheads="1"/>
          </p:cNvSpPr>
          <p:nvPr/>
        </p:nvSpPr>
        <p:spPr bwMode="auto">
          <a:xfrm>
            <a:off x="1371600" y="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rtl="1" eaLnBrk="1" hangingPunct="1">
              <a:lnSpc>
                <a:spcPct val="120000"/>
              </a:lnSpc>
              <a:spcBef>
                <a:spcPts val="600"/>
              </a:spcBef>
              <a:spcAft>
                <a:spcPts val="600"/>
              </a:spcAft>
            </a:pPr>
            <a:r>
              <a:rPr lang="en-US" altLang="en-US" sz="2700" b="1" dirty="0">
                <a:solidFill>
                  <a:srgbClr val="FF0000"/>
                </a:solidFill>
                <a:latin typeface="Arial" panose="020B0604020202020204" pitchFamily="34" charset="0"/>
              </a:rPr>
              <a:t>TỔNG LIÊN ĐOÀN LAO ĐỘNG VIỆT NAM</a:t>
            </a:r>
          </a:p>
        </p:txBody>
      </p:sp>
      <p:sp>
        <p:nvSpPr>
          <p:cNvPr id="5124" name="Rectangle 2"/>
          <p:cNvSpPr txBox="1">
            <a:spLocks noChangeArrowheads="1"/>
          </p:cNvSpPr>
          <p:nvPr/>
        </p:nvSpPr>
        <p:spPr bwMode="auto">
          <a:xfrm>
            <a:off x="1371600" y="7620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rtl="1" eaLnBrk="1" hangingPunct="1">
              <a:lnSpc>
                <a:spcPct val="120000"/>
              </a:lnSpc>
              <a:spcBef>
                <a:spcPts val="600"/>
              </a:spcBef>
              <a:spcAft>
                <a:spcPts val="600"/>
              </a:spcAft>
            </a:pPr>
            <a:r>
              <a:rPr lang="vi-VN" altLang="en-US" sz="2800" b="1" dirty="0">
                <a:solidFill>
                  <a:srgbClr val="3366FF"/>
                </a:solidFill>
                <a:latin typeface="Arial" panose="020B0604020202020204" pitchFamily="34" charset="0"/>
              </a:rPr>
              <a:t>TRƯỜNG ĐẠI HỌC TÔN ĐỨC THẮNG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10</a:t>
            </a:fld>
            <a:endParaRPr lang="en-US" altLang="en-US" sz="1400"/>
          </a:p>
        </p:txBody>
      </p:sp>
      <p:sp>
        <p:nvSpPr>
          <p:cNvPr id="5" name="Rectangle 4"/>
          <p:cNvSpPr/>
          <p:nvPr/>
        </p:nvSpPr>
        <p:spPr>
          <a:xfrm>
            <a:off x="5761610" y="5598299"/>
            <a:ext cx="3115690" cy="748923"/>
          </a:xfrm>
          <a:prstGeom prst="rect">
            <a:avLst/>
          </a:prstGeom>
        </p:spPr>
        <p:txBody>
          <a:bodyPr wrap="square">
            <a:spAutoFit/>
          </a:bodyPr>
          <a:lstStyle/>
          <a:p>
            <a:pPr algn="ctr">
              <a:spcAft>
                <a:spcPts val="800"/>
              </a:spcAft>
            </a:pPr>
            <a:r>
              <a:rPr lang="en-US" b="1" dirty="0" err="1">
                <a:latin typeface="Arial" panose="020B0604020202020204" pitchFamily="34" charset="0"/>
                <a:ea typeface="Calibri" panose="020F0502020204030204" pitchFamily="34" charset="0"/>
                <a:cs typeface="Arial" panose="020B0604020202020204" pitchFamily="34" charset="0"/>
              </a:rPr>
              <a:t>Mạch</a:t>
            </a:r>
            <a:r>
              <a:rPr lang="en-US" b="1" dirty="0">
                <a:latin typeface="Arial" panose="020B0604020202020204" pitchFamily="34" charset="0"/>
                <a:ea typeface="Calibri" panose="020F0502020204030204" pitchFamily="34" charset="0"/>
                <a:cs typeface="Arial" panose="020B0604020202020204" pitchFamily="34" charset="0"/>
              </a:rPr>
              <a:t> </a:t>
            </a:r>
            <a:r>
              <a:rPr lang="en-US" b="1" dirty="0" err="1">
                <a:latin typeface="Arial" panose="020B0604020202020204" pitchFamily="34" charset="0"/>
                <a:ea typeface="Calibri" panose="020F0502020204030204" pitchFamily="34" charset="0"/>
                <a:cs typeface="Arial" panose="020B0604020202020204" pitchFamily="34" charset="0"/>
              </a:rPr>
              <a:t>điều</a:t>
            </a:r>
            <a:r>
              <a:rPr lang="en-US" b="1" dirty="0">
                <a:latin typeface="Arial" panose="020B0604020202020204" pitchFamily="34" charset="0"/>
                <a:ea typeface="Calibri" panose="020F0502020204030204" pitchFamily="34" charset="0"/>
                <a:cs typeface="Arial" panose="020B0604020202020204" pitchFamily="34" charset="0"/>
              </a:rPr>
              <a:t> </a:t>
            </a:r>
            <a:r>
              <a:rPr lang="en-US" b="1" dirty="0" err="1">
                <a:latin typeface="Arial" panose="020B0604020202020204" pitchFamily="34" charset="0"/>
                <a:ea typeface="Calibri" panose="020F0502020204030204" pitchFamily="34" charset="0"/>
                <a:cs typeface="Arial" panose="020B0604020202020204" pitchFamily="34" charset="0"/>
              </a:rPr>
              <a:t>khiển</a:t>
            </a:r>
            <a:r>
              <a:rPr lang="en-US" b="1" dirty="0">
                <a:latin typeface="Arial" panose="020B0604020202020204" pitchFamily="34" charset="0"/>
                <a:ea typeface="Calibri" panose="020F0502020204030204" pitchFamily="34" charset="0"/>
                <a:cs typeface="Arial" panose="020B0604020202020204" pitchFamily="34" charset="0"/>
              </a:rPr>
              <a:t> </a:t>
            </a:r>
            <a:r>
              <a:rPr lang="en-US" b="1" dirty="0" err="1">
                <a:latin typeface="Arial" panose="020B0604020202020204" pitchFamily="34" charset="0"/>
                <a:ea typeface="Calibri" panose="020F0502020204030204" pitchFamily="34" charset="0"/>
                <a:cs typeface="Arial" panose="020B0604020202020204" pitchFamily="34" charset="0"/>
              </a:rPr>
              <a:t>trung</a:t>
            </a:r>
            <a:r>
              <a:rPr lang="en-US" b="1" dirty="0">
                <a:latin typeface="Arial" panose="020B0604020202020204" pitchFamily="34" charset="0"/>
                <a:ea typeface="Calibri" panose="020F0502020204030204" pitchFamily="34" charset="0"/>
                <a:cs typeface="Arial" panose="020B0604020202020204" pitchFamily="34" charset="0"/>
              </a:rPr>
              <a:t> </a:t>
            </a:r>
            <a:r>
              <a:rPr lang="en-US" b="1" dirty="0" err="1">
                <a:latin typeface="Arial" panose="020B0604020202020204" pitchFamily="34" charset="0"/>
                <a:ea typeface="Calibri" panose="020F0502020204030204" pitchFamily="34" charset="0"/>
                <a:cs typeface="Arial" panose="020B0604020202020204" pitchFamily="34" charset="0"/>
              </a:rPr>
              <a:t>tâm</a:t>
            </a:r>
            <a:endParaRPr lang="en-US" b="1" dirty="0">
              <a:latin typeface="Arial" panose="020B0604020202020204" pitchFamily="34" charset="0"/>
              <a:ea typeface="Calibri" panose="020F0502020204030204" pitchFamily="34" charset="0"/>
              <a:cs typeface="Arial" panose="020B0604020202020204" pitchFamily="34" charset="0"/>
            </a:endParaRPr>
          </a:p>
          <a:p>
            <a:pPr algn="ctr">
              <a:spcAft>
                <a:spcPts val="800"/>
              </a:spcAft>
            </a:pPr>
            <a:r>
              <a:rPr lang="en-US" b="1" dirty="0">
                <a:latin typeface="Arial" panose="020B0604020202020204" pitchFamily="34" charset="0"/>
                <a:ea typeface="Calibri" panose="020F0502020204030204" pitchFamily="34" charset="0"/>
                <a:cs typeface="Arial" panose="020B0604020202020204" pitchFamily="34" charset="0"/>
              </a:rPr>
              <a:t>PIC32MK1024MCM064</a:t>
            </a:r>
            <a:endParaRPr lang="en-US"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B8BB155-FB18-A037-1E76-CB23D44E4F53}"/>
              </a:ext>
            </a:extLst>
          </p:cNvPr>
          <p:cNvPicPr>
            <a:picLocks noChangeAspect="1"/>
          </p:cNvPicPr>
          <p:nvPr/>
        </p:nvPicPr>
        <p:blipFill>
          <a:blip r:embed="rId3">
            <a:extLst>
              <a:ext uri="{28A0092B-C50C-407E-A947-70E740481C1C}">
                <a14:useLocalDpi xmlns:a14="http://schemas.microsoft.com/office/drawing/2010/main" val="0"/>
              </a:ext>
            </a:extLst>
          </a:blip>
          <a:srcRect t="1115" b="1115"/>
          <a:stretch/>
        </p:blipFill>
        <p:spPr>
          <a:xfrm>
            <a:off x="5486400" y="2164883"/>
            <a:ext cx="3390900" cy="3108743"/>
          </a:xfrm>
          <a:prstGeom prst="rect">
            <a:avLst/>
          </a:prstGeom>
        </p:spPr>
      </p:pic>
      <p:graphicFrame>
        <p:nvGraphicFramePr>
          <p:cNvPr id="11" name="Table 10">
            <a:extLst>
              <a:ext uri="{FF2B5EF4-FFF2-40B4-BE49-F238E27FC236}">
                <a16:creationId xmlns:a16="http://schemas.microsoft.com/office/drawing/2014/main" id="{CD4052F4-1957-EA20-2D03-136416DF242F}"/>
              </a:ext>
            </a:extLst>
          </p:cNvPr>
          <p:cNvGraphicFramePr>
            <a:graphicFrameLocks noGrp="1"/>
          </p:cNvGraphicFramePr>
          <p:nvPr>
            <p:extLst>
              <p:ext uri="{D42A27DB-BD31-4B8C-83A1-F6EECF244321}">
                <p14:modId xmlns:p14="http://schemas.microsoft.com/office/powerpoint/2010/main" val="3394839407"/>
              </p:ext>
            </p:extLst>
          </p:nvPr>
        </p:nvGraphicFramePr>
        <p:xfrm>
          <a:off x="142875" y="1927622"/>
          <a:ext cx="5257800" cy="4419600"/>
        </p:xfrm>
        <a:graphic>
          <a:graphicData uri="http://schemas.openxmlformats.org/drawingml/2006/table">
            <a:tbl>
              <a:tblPr firstRow="1" bandRow="1">
                <a:tableStyleId>{00A15C55-8517-42AA-B614-E9B94910E393}</a:tableStyleId>
              </a:tblPr>
              <a:tblGrid>
                <a:gridCol w="2103120">
                  <a:extLst>
                    <a:ext uri="{9D8B030D-6E8A-4147-A177-3AD203B41FA5}">
                      <a16:colId xmlns:a16="http://schemas.microsoft.com/office/drawing/2014/main" val="2434067707"/>
                    </a:ext>
                  </a:extLst>
                </a:gridCol>
                <a:gridCol w="3154680">
                  <a:extLst>
                    <a:ext uri="{9D8B030D-6E8A-4147-A177-3AD203B41FA5}">
                      <a16:colId xmlns:a16="http://schemas.microsoft.com/office/drawing/2014/main" val="136473599"/>
                    </a:ext>
                  </a:extLst>
                </a:gridCol>
              </a:tblGrid>
              <a:tr h="282599">
                <a:tc>
                  <a:txBody>
                    <a:bodyPr/>
                    <a:lstStyle/>
                    <a:p>
                      <a:pPr algn="ctr"/>
                      <a:r>
                        <a:rPr lang="en-US" sz="1600" dirty="0" err="1"/>
                        <a:t>Tính</a:t>
                      </a:r>
                      <a:r>
                        <a:rPr lang="en-US" sz="1600" dirty="0"/>
                        <a:t> </a:t>
                      </a:r>
                      <a:r>
                        <a:rPr lang="en-US" sz="1600" dirty="0" err="1"/>
                        <a:t>năng</a:t>
                      </a:r>
                      <a:endParaRPr lang="en-US" sz="1600" dirty="0"/>
                    </a:p>
                  </a:txBody>
                  <a:tcPr anchor="ctr"/>
                </a:tc>
                <a:tc>
                  <a:txBody>
                    <a:bodyPr/>
                    <a:lstStyle/>
                    <a:p>
                      <a:pPr algn="ctr"/>
                      <a:r>
                        <a:rPr lang="en-US" sz="1600" dirty="0" err="1"/>
                        <a:t>Mô</a:t>
                      </a:r>
                      <a:r>
                        <a:rPr lang="en-US" sz="1600" dirty="0"/>
                        <a:t> </a:t>
                      </a:r>
                      <a:r>
                        <a:rPr lang="en-US" sz="1600" dirty="0" err="1"/>
                        <a:t>tả</a:t>
                      </a:r>
                      <a:endParaRPr lang="en-US" sz="1600" dirty="0"/>
                    </a:p>
                  </a:txBody>
                  <a:tcPr anchor="ctr"/>
                </a:tc>
                <a:extLst>
                  <a:ext uri="{0D108BD9-81ED-4DB2-BD59-A6C34878D82A}">
                    <a16:rowId xmlns:a16="http://schemas.microsoft.com/office/drawing/2014/main" val="715766162"/>
                  </a:ext>
                </a:extLst>
              </a:tr>
              <a:tr h="282599">
                <a:tc>
                  <a:txBody>
                    <a:bodyPr/>
                    <a:lstStyle/>
                    <a:p>
                      <a:pPr algn="l"/>
                      <a:r>
                        <a:rPr lang="en-US" sz="1600" dirty="0"/>
                        <a:t>MCU</a:t>
                      </a:r>
                    </a:p>
                  </a:txBody>
                  <a:tcPr anchor="ctr"/>
                </a:tc>
                <a:tc>
                  <a:txBody>
                    <a:bodyPr/>
                    <a:lstStyle/>
                    <a:p>
                      <a:pPr algn="l"/>
                      <a:r>
                        <a:rPr lang="en-US" sz="1600" dirty="0"/>
                        <a:t>PIC32MK1024MCM064</a:t>
                      </a:r>
                    </a:p>
                  </a:txBody>
                  <a:tcPr anchor="ctr"/>
                </a:tc>
                <a:extLst>
                  <a:ext uri="{0D108BD9-81ED-4DB2-BD59-A6C34878D82A}">
                    <a16:rowId xmlns:a16="http://schemas.microsoft.com/office/drawing/2014/main" val="207319508"/>
                  </a:ext>
                </a:extLst>
              </a:tr>
              <a:tr h="282599">
                <a:tc>
                  <a:txBody>
                    <a:bodyPr/>
                    <a:lstStyle/>
                    <a:p>
                      <a:pPr algn="l"/>
                      <a:r>
                        <a:rPr lang="en-US" sz="1600" dirty="0"/>
                        <a:t>CPU</a:t>
                      </a:r>
                    </a:p>
                  </a:txBody>
                  <a:tcPr anchor="ctr"/>
                </a:tc>
                <a:tc>
                  <a:txBody>
                    <a:bodyPr/>
                    <a:lstStyle/>
                    <a:p>
                      <a:pPr algn="l"/>
                      <a:r>
                        <a:rPr lang="en-US" sz="1600" dirty="0"/>
                        <a:t>MIPS 32-bit</a:t>
                      </a:r>
                    </a:p>
                  </a:txBody>
                  <a:tcPr anchor="ctr"/>
                </a:tc>
                <a:extLst>
                  <a:ext uri="{0D108BD9-81ED-4DB2-BD59-A6C34878D82A}">
                    <a16:rowId xmlns:a16="http://schemas.microsoft.com/office/drawing/2014/main" val="1638660121"/>
                  </a:ext>
                </a:extLst>
              </a:tr>
              <a:tr h="282599">
                <a:tc>
                  <a:txBody>
                    <a:bodyPr/>
                    <a:lstStyle/>
                    <a:p>
                      <a:pPr algn="l"/>
                      <a:r>
                        <a:rPr lang="en-US" sz="1600" dirty="0"/>
                        <a:t>Flash memory</a:t>
                      </a:r>
                    </a:p>
                  </a:txBody>
                  <a:tcPr anchor="ctr"/>
                </a:tc>
                <a:tc>
                  <a:txBody>
                    <a:bodyPr/>
                    <a:lstStyle/>
                    <a:p>
                      <a:pPr algn="l"/>
                      <a:r>
                        <a:rPr lang="en-US" sz="1600" dirty="0"/>
                        <a:t>1Mbyte</a:t>
                      </a:r>
                    </a:p>
                  </a:txBody>
                  <a:tcPr anchor="ctr"/>
                </a:tc>
                <a:extLst>
                  <a:ext uri="{0D108BD9-81ED-4DB2-BD59-A6C34878D82A}">
                    <a16:rowId xmlns:a16="http://schemas.microsoft.com/office/drawing/2014/main" val="3960339307"/>
                  </a:ext>
                </a:extLst>
              </a:tr>
              <a:tr h="282599">
                <a:tc>
                  <a:txBody>
                    <a:bodyPr/>
                    <a:lstStyle/>
                    <a:p>
                      <a:pPr algn="l"/>
                      <a:r>
                        <a:rPr lang="en-US" sz="1600" dirty="0"/>
                        <a:t>SRAM</a:t>
                      </a:r>
                    </a:p>
                  </a:txBody>
                  <a:tcPr anchor="ctr"/>
                </a:tc>
                <a:tc>
                  <a:txBody>
                    <a:bodyPr/>
                    <a:lstStyle/>
                    <a:p>
                      <a:pPr algn="l"/>
                      <a:r>
                        <a:rPr lang="en-US" sz="1600" dirty="0"/>
                        <a:t>256KByte</a:t>
                      </a:r>
                    </a:p>
                  </a:txBody>
                  <a:tcPr anchor="ctr"/>
                </a:tc>
                <a:extLst>
                  <a:ext uri="{0D108BD9-81ED-4DB2-BD59-A6C34878D82A}">
                    <a16:rowId xmlns:a16="http://schemas.microsoft.com/office/drawing/2014/main" val="3889789797"/>
                  </a:ext>
                </a:extLst>
              </a:tr>
              <a:tr h="282599">
                <a:tc>
                  <a:txBody>
                    <a:bodyPr/>
                    <a:lstStyle/>
                    <a:p>
                      <a:pPr algn="l"/>
                      <a:r>
                        <a:rPr lang="en-US" sz="1600" dirty="0"/>
                        <a:t>FPU</a:t>
                      </a:r>
                    </a:p>
                  </a:txBody>
                  <a:tcPr anchor="ctr"/>
                </a:tc>
                <a:tc>
                  <a:txBody>
                    <a:bodyPr/>
                    <a:lstStyle/>
                    <a:p>
                      <a:pPr algn="l"/>
                      <a:r>
                        <a:rPr lang="en-US" sz="1600" dirty="0"/>
                        <a:t>32/64-bit</a:t>
                      </a:r>
                    </a:p>
                  </a:txBody>
                  <a:tcPr anchor="ctr"/>
                </a:tc>
                <a:extLst>
                  <a:ext uri="{0D108BD9-81ED-4DB2-BD59-A6C34878D82A}">
                    <a16:rowId xmlns:a16="http://schemas.microsoft.com/office/drawing/2014/main" val="2388109819"/>
                  </a:ext>
                </a:extLst>
              </a:tr>
              <a:tr h="696820">
                <a:tc>
                  <a:txBody>
                    <a:bodyPr/>
                    <a:lstStyle/>
                    <a:p>
                      <a:pPr algn="l"/>
                      <a:r>
                        <a:rPr lang="en-US" sz="1600" dirty="0"/>
                        <a:t>ADC</a:t>
                      </a:r>
                    </a:p>
                  </a:txBody>
                  <a:tcPr anchor="ctr"/>
                </a:tc>
                <a:tc>
                  <a:txBody>
                    <a:bodyPr/>
                    <a:lstStyle/>
                    <a:p>
                      <a:pPr algn="l"/>
                      <a:r>
                        <a:rPr lang="en-US" sz="1600" dirty="0"/>
                        <a:t>12-bit</a:t>
                      </a:r>
                    </a:p>
                    <a:p>
                      <a:pPr algn="l"/>
                      <a:r>
                        <a:rPr lang="en-US" sz="1600" dirty="0"/>
                        <a:t>7 </a:t>
                      </a:r>
                      <a:r>
                        <a:rPr lang="en-US" sz="1600" dirty="0" err="1"/>
                        <a:t>kênh</a:t>
                      </a:r>
                      <a:r>
                        <a:rPr lang="en-US" sz="1600" dirty="0"/>
                        <a:t> </a:t>
                      </a:r>
                      <a:r>
                        <a:rPr lang="en-US" sz="1600" dirty="0" err="1"/>
                        <a:t>độc</a:t>
                      </a:r>
                      <a:r>
                        <a:rPr lang="en-US" sz="1600" dirty="0"/>
                        <a:t> </a:t>
                      </a:r>
                      <a:r>
                        <a:rPr lang="en-US" sz="1600" dirty="0" err="1"/>
                        <a:t>lập</a:t>
                      </a:r>
                      <a:endParaRPr lang="en-US" sz="1600" dirty="0"/>
                    </a:p>
                    <a:p>
                      <a:pPr algn="l"/>
                      <a:r>
                        <a:rPr lang="en-US" sz="1600" dirty="0"/>
                        <a:t>3.75 </a:t>
                      </a:r>
                      <a:r>
                        <a:rPr lang="en-US" sz="1600" dirty="0" err="1"/>
                        <a:t>triệu</a:t>
                      </a:r>
                      <a:r>
                        <a:rPr lang="en-US" sz="1600" dirty="0"/>
                        <a:t> </a:t>
                      </a:r>
                      <a:r>
                        <a:rPr lang="en-US" sz="1600" dirty="0" err="1"/>
                        <a:t>mẫu</a:t>
                      </a:r>
                      <a:r>
                        <a:rPr lang="en-US" sz="1600" dirty="0"/>
                        <a:t>/</a:t>
                      </a:r>
                      <a:r>
                        <a:rPr lang="en-US" sz="1600" dirty="0" err="1"/>
                        <a:t>giây</a:t>
                      </a:r>
                      <a:endParaRPr lang="en-US" sz="1600" dirty="0"/>
                    </a:p>
                  </a:txBody>
                  <a:tcPr anchor="ctr"/>
                </a:tc>
                <a:extLst>
                  <a:ext uri="{0D108BD9-81ED-4DB2-BD59-A6C34878D82A}">
                    <a16:rowId xmlns:a16="http://schemas.microsoft.com/office/drawing/2014/main" val="966873162"/>
                  </a:ext>
                </a:extLst>
              </a:tr>
              <a:tr h="487774">
                <a:tc>
                  <a:txBody>
                    <a:bodyPr/>
                    <a:lstStyle/>
                    <a:p>
                      <a:pPr algn="l"/>
                      <a:r>
                        <a:rPr lang="en-US" sz="1600" dirty="0"/>
                        <a:t>UART</a:t>
                      </a:r>
                    </a:p>
                  </a:txBody>
                  <a:tcPr anchor="ctr"/>
                </a:tc>
                <a:tc>
                  <a:txBody>
                    <a:bodyPr/>
                    <a:lstStyle/>
                    <a:p>
                      <a:pPr algn="l"/>
                      <a:r>
                        <a:rPr lang="en-US" sz="1600" dirty="0"/>
                        <a:t>6 </a:t>
                      </a:r>
                      <a:r>
                        <a:rPr lang="en-US" sz="1600" dirty="0" err="1"/>
                        <a:t>kênh</a:t>
                      </a:r>
                      <a:endParaRPr lang="en-US" sz="1600" dirty="0"/>
                    </a:p>
                    <a:p>
                      <a:pPr algn="l"/>
                      <a:r>
                        <a:rPr lang="en-US" sz="1600" dirty="0"/>
                        <a:t>25Mbaud/</a:t>
                      </a:r>
                      <a:r>
                        <a:rPr lang="en-US" sz="1600" dirty="0" err="1"/>
                        <a:t>kênh</a:t>
                      </a:r>
                      <a:endParaRPr lang="en-US" sz="1600" dirty="0"/>
                    </a:p>
                  </a:txBody>
                  <a:tcPr anchor="ctr"/>
                </a:tc>
                <a:extLst>
                  <a:ext uri="{0D108BD9-81ED-4DB2-BD59-A6C34878D82A}">
                    <a16:rowId xmlns:a16="http://schemas.microsoft.com/office/drawing/2014/main" val="97955752"/>
                  </a:ext>
                </a:extLst>
              </a:tr>
              <a:tr h="282599">
                <a:tc>
                  <a:txBody>
                    <a:bodyPr/>
                    <a:lstStyle/>
                    <a:p>
                      <a:pPr algn="l"/>
                      <a:r>
                        <a:rPr lang="en-US" sz="1600" dirty="0"/>
                        <a:t>PWM</a:t>
                      </a:r>
                    </a:p>
                  </a:txBody>
                  <a:tcPr anchor="ctr"/>
                </a:tc>
                <a:tc>
                  <a:txBody>
                    <a:bodyPr/>
                    <a:lstStyle/>
                    <a:p>
                      <a:pPr algn="l"/>
                      <a:r>
                        <a:rPr lang="en-US" sz="1600" dirty="0"/>
                        <a:t>16/32-bit, 8.33ns</a:t>
                      </a:r>
                    </a:p>
                  </a:txBody>
                  <a:tcPr anchor="ctr"/>
                </a:tc>
                <a:extLst>
                  <a:ext uri="{0D108BD9-81ED-4DB2-BD59-A6C34878D82A}">
                    <a16:rowId xmlns:a16="http://schemas.microsoft.com/office/drawing/2014/main" val="3355017147"/>
                  </a:ext>
                </a:extLst>
              </a:tr>
              <a:tr h="282599">
                <a:tc>
                  <a:txBody>
                    <a:bodyPr/>
                    <a:lstStyle/>
                    <a:p>
                      <a:pPr algn="l"/>
                      <a:r>
                        <a:rPr lang="en-US" sz="1600" dirty="0"/>
                        <a:t>QEI</a:t>
                      </a:r>
                    </a:p>
                  </a:txBody>
                  <a:tcPr anchor="ctr"/>
                </a:tc>
                <a:tc>
                  <a:txBody>
                    <a:bodyPr/>
                    <a:lstStyle/>
                    <a:p>
                      <a:pPr algn="l"/>
                      <a:r>
                        <a:rPr lang="en-US" sz="1600" dirty="0"/>
                        <a:t>Encoder 32-bit</a:t>
                      </a:r>
                    </a:p>
                  </a:txBody>
                  <a:tcPr anchor="ctr"/>
                </a:tc>
                <a:extLst>
                  <a:ext uri="{0D108BD9-81ED-4DB2-BD59-A6C34878D82A}">
                    <a16:rowId xmlns:a16="http://schemas.microsoft.com/office/drawing/2014/main" val="1845886263"/>
                  </a:ext>
                </a:extLst>
              </a:tr>
              <a:tr h="282599">
                <a:tc>
                  <a:txBody>
                    <a:bodyPr/>
                    <a:lstStyle/>
                    <a:p>
                      <a:pPr algn="l"/>
                      <a:r>
                        <a:rPr lang="en-US" sz="1600" dirty="0" err="1"/>
                        <a:t>Nhiệt</a:t>
                      </a:r>
                      <a:r>
                        <a:rPr lang="en-US" sz="1600" dirty="0"/>
                        <a:t> </a:t>
                      </a:r>
                      <a:r>
                        <a:rPr lang="en-US" sz="1600" dirty="0" err="1"/>
                        <a:t>độ</a:t>
                      </a:r>
                      <a:r>
                        <a:rPr lang="en-US" sz="1600" dirty="0"/>
                        <a:t> </a:t>
                      </a:r>
                      <a:r>
                        <a:rPr lang="en-US" sz="1600" dirty="0" err="1"/>
                        <a:t>làm</a:t>
                      </a:r>
                      <a:r>
                        <a:rPr lang="en-US" sz="1600" dirty="0"/>
                        <a:t> </a:t>
                      </a:r>
                      <a:r>
                        <a:rPr lang="en-US" sz="1600" dirty="0" err="1"/>
                        <a:t>việc</a:t>
                      </a:r>
                      <a:endParaRPr lang="en-US" sz="1600" dirty="0"/>
                    </a:p>
                  </a:txBody>
                  <a:tcPr anchor="ctr"/>
                </a:tc>
                <a:tc>
                  <a:txBody>
                    <a:bodyPr/>
                    <a:lstStyle/>
                    <a:p>
                      <a:pPr algn="l"/>
                      <a:r>
                        <a:rPr lang="en-US" sz="1600" dirty="0"/>
                        <a:t>-40</a:t>
                      </a:r>
                      <a:r>
                        <a:rPr lang="en-US" sz="1600" baseline="30000" dirty="0"/>
                        <a:t>o</a:t>
                      </a:r>
                      <a:r>
                        <a:rPr lang="en-US" sz="1600" dirty="0"/>
                        <a:t>C - +125</a:t>
                      </a:r>
                      <a:r>
                        <a:rPr lang="en-US" sz="1600" baseline="30000" dirty="0"/>
                        <a:t>o</a:t>
                      </a:r>
                      <a:r>
                        <a:rPr lang="en-US" sz="1600" dirty="0"/>
                        <a:t>C</a:t>
                      </a:r>
                    </a:p>
                  </a:txBody>
                  <a:tcPr anchor="ctr"/>
                </a:tc>
                <a:extLst>
                  <a:ext uri="{0D108BD9-81ED-4DB2-BD59-A6C34878D82A}">
                    <a16:rowId xmlns:a16="http://schemas.microsoft.com/office/drawing/2014/main" val="1126269905"/>
                  </a:ext>
                </a:extLst>
              </a:tr>
            </a:tbl>
          </a:graphicData>
        </a:graphic>
      </p:graphicFrame>
      <p:pic>
        <p:nvPicPr>
          <p:cNvPr id="13" name="Picture 12" descr="A close-up of a circuit board">
            <a:extLst>
              <a:ext uri="{FF2B5EF4-FFF2-40B4-BE49-F238E27FC236}">
                <a16:creationId xmlns:a16="http://schemas.microsoft.com/office/drawing/2014/main" id="{15190C50-9DFF-3D60-1ABB-4221E924F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587223"/>
            <a:ext cx="3390900" cy="2140202"/>
          </a:xfrm>
          <a:prstGeom prst="rect">
            <a:avLst/>
          </a:prstGeom>
        </p:spPr>
      </p:pic>
    </p:spTree>
    <p:extLst>
      <p:ext uri="{BB962C8B-B14F-4D97-AF65-F5344CB8AC3E}">
        <p14:creationId xmlns:p14="http://schemas.microsoft.com/office/powerpoint/2010/main" val="34529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xit" presetSubtype="4" fill="hold" nodeType="withEffect">
                                  <p:stCondLst>
                                    <p:cond delay="0"/>
                                  </p:stCondLst>
                                  <p:childTnLst>
                                    <p:anim calcmode="lin" valueType="num">
                                      <p:cBhvr additive="base">
                                        <p:cTn id="9" dur="500"/>
                                        <p:tgtEl>
                                          <p:spTgt spid="9"/>
                                        </p:tgtEl>
                                        <p:attrNameLst>
                                          <p:attrName>ppt_x</p:attrName>
                                        </p:attrNameLst>
                                      </p:cBhvr>
                                      <p:tavLst>
                                        <p:tav tm="0">
                                          <p:val>
                                            <p:strVal val="ppt_x"/>
                                          </p:val>
                                        </p:tav>
                                        <p:tav tm="100000">
                                          <p:val>
                                            <p:strVal val="ppt_x"/>
                                          </p:val>
                                        </p:tav>
                                      </p:tavLst>
                                    </p:anim>
                                    <p:anim calcmode="lin" valueType="num">
                                      <p:cBhvr additive="base">
                                        <p:cTn id="10" dur="500"/>
                                        <p:tgtEl>
                                          <p:spTgt spid="9"/>
                                        </p:tgtEl>
                                        <p:attrNameLst>
                                          <p:attrName>ppt_y</p:attrName>
                                        </p:attrNameLst>
                                      </p:cBhvr>
                                      <p:tavLst>
                                        <p:tav tm="0">
                                          <p:val>
                                            <p:strVal val="ppt_y"/>
                                          </p:val>
                                        </p:tav>
                                        <p:tav tm="100000">
                                          <p:val>
                                            <p:strVal val="1+ppt_h/2"/>
                                          </p:val>
                                        </p:tav>
                                      </p:tavLst>
                                    </p:anim>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11</a:t>
            </a:fld>
            <a:endParaRPr lang="en-US" altLang="en-US" sz="1400"/>
          </a:p>
        </p:txBody>
      </p:sp>
      <p:sp>
        <p:nvSpPr>
          <p:cNvPr id="8" name="Rectangle 7"/>
          <p:cNvSpPr/>
          <p:nvPr/>
        </p:nvSpPr>
        <p:spPr>
          <a:xfrm>
            <a:off x="152400" y="1840308"/>
            <a:ext cx="3962400" cy="4001095"/>
          </a:xfrm>
          <a:prstGeom prst="rect">
            <a:avLst/>
          </a:prstGeom>
        </p:spPr>
        <p:txBody>
          <a:bodyPr wrap="square">
            <a:spAutoFit/>
          </a:bodyPr>
          <a:lstStyle/>
          <a:p>
            <a:pPr>
              <a:spcAft>
                <a:spcPts val="800"/>
              </a:spcAft>
            </a:pPr>
            <a:r>
              <a:rPr lang="vi-VN" b="1" dirty="0">
                <a:latin typeface="Arial" panose="020B0604020202020204" pitchFamily="34" charset="0"/>
                <a:ea typeface="Calibri" panose="020F0502020204030204" pitchFamily="34" charset="0"/>
                <a:cs typeface="Arial" panose="020B0604020202020204" pitchFamily="34" charset="0"/>
              </a:rPr>
              <a:t>Mạch biến tần</a:t>
            </a:r>
            <a:r>
              <a:rPr lang="en-US" b="1" dirty="0">
                <a:latin typeface="Arial" panose="020B0604020202020204" pitchFamily="34" charset="0"/>
                <a:ea typeface="Calibri" panose="020F0502020204030204" pitchFamily="34" charset="0"/>
                <a:cs typeface="Arial" panose="020B0604020202020204" pitchFamily="34" charset="0"/>
              </a:rPr>
              <a:t>:</a:t>
            </a:r>
          </a:p>
          <a:p>
            <a:pPr marL="457200" indent="-457200" algn="just">
              <a:spcAft>
                <a:spcPts val="800"/>
              </a:spcAft>
              <a:buFont typeface="Wingdings" panose="05000000000000000000" pitchFamily="2" charset="2"/>
              <a:buChar char="ü"/>
            </a:pPr>
            <a:r>
              <a:rPr lang="en-US" dirty="0">
                <a:latin typeface="Arial" panose="020B0604020202020204" pitchFamily="34" charset="0"/>
                <a:ea typeface="Calibri" panose="020F0502020204030204" pitchFamily="34" charset="0"/>
                <a:cs typeface="Arial" panose="020B0604020202020204" pitchFamily="34" charset="0"/>
              </a:rPr>
              <a:t>T</a:t>
            </a:r>
            <a:r>
              <a:rPr lang="vi-VN" dirty="0">
                <a:latin typeface="Arial" panose="020B0604020202020204" pitchFamily="34" charset="0"/>
                <a:ea typeface="Calibri" panose="020F0502020204030204" pitchFamily="34" charset="0"/>
                <a:cs typeface="Arial" panose="020B0604020202020204" pitchFamily="34" charset="0"/>
              </a:rPr>
              <a:t>ích hợp 1 Mô-đun công suất</a:t>
            </a:r>
            <a:r>
              <a:rPr lang="en-US"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thông minh </a:t>
            </a:r>
            <a:r>
              <a:rPr lang="en-US" dirty="0">
                <a:latin typeface="Arial" panose="020B0604020202020204" pitchFamily="34" charset="0"/>
                <a:ea typeface="Calibri" panose="020F0502020204030204" pitchFamily="34" charset="0"/>
                <a:cs typeface="Arial" panose="020B0604020202020204" pitchFamily="34" charset="0"/>
              </a:rPr>
              <a:t>(IPM) </a:t>
            </a:r>
            <a:r>
              <a:rPr lang="vi-VN" dirty="0">
                <a:latin typeface="Arial" panose="020B0604020202020204" pitchFamily="34" charset="0"/>
                <a:ea typeface="Calibri" panose="020F0502020204030204" pitchFamily="34" charset="0"/>
                <a:cs typeface="Arial" panose="020B0604020202020204" pitchFamily="34" charset="0"/>
              </a:rPr>
              <a:t>tạo sóng AC 3 pha</a:t>
            </a:r>
            <a:r>
              <a:rPr lang="en-US"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điều khiển động cơ bằng kỹ thuật</a:t>
            </a:r>
            <a:r>
              <a:rPr lang="en-US"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PWM và tự bảo vệ quá dòng/nhiệt. </a:t>
            </a: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gn="just">
              <a:spcAft>
                <a:spcPts val="800"/>
              </a:spcAft>
              <a:buFont typeface="Wingdings" panose="05000000000000000000" pitchFamily="2" charset="2"/>
              <a:buChar char="ü"/>
            </a:pPr>
            <a:r>
              <a:rPr lang="vi-VN" dirty="0">
                <a:latin typeface="Arial" panose="020B0604020202020204" pitchFamily="34" charset="0"/>
                <a:ea typeface="Calibri" panose="020F0502020204030204" pitchFamily="34" charset="0"/>
                <a:cs typeface="Arial" panose="020B0604020202020204" pitchFamily="34" charset="0"/>
              </a:rPr>
              <a:t>3 IC cách ly kỹ thuật số đảm bảo truyền tín hiệu điều khiển </a:t>
            </a:r>
            <a:r>
              <a:rPr lang="en-US" dirty="0" err="1">
                <a:latin typeface="Arial" panose="020B0604020202020204" pitchFamily="34" charset="0"/>
                <a:ea typeface="Calibri" panose="020F0502020204030204" pitchFamily="34" charset="0"/>
                <a:cs typeface="Arial" panose="020B0604020202020204" pitchFamily="34" charset="0"/>
              </a:rPr>
              <a:t>đến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Mô-đun</a:t>
            </a:r>
            <a:r>
              <a:rPr lang="en-US" dirty="0">
                <a:latin typeface="Arial" panose="020B0604020202020204" pitchFamily="34" charset="0"/>
                <a:ea typeface="Calibri" panose="020F0502020204030204" pitchFamily="34" charset="0"/>
                <a:cs typeface="Arial" panose="020B0604020202020204" pitchFamily="34" charset="0"/>
              </a:rPr>
              <a:t> IPM</a:t>
            </a:r>
            <a:r>
              <a:rPr lang="vi-VN" dirty="0">
                <a:latin typeface="Arial" panose="020B0604020202020204" pitchFamily="34" charset="0"/>
                <a:ea typeface="Calibri" panose="020F0502020204030204" pitchFamily="34" charset="0"/>
                <a:cs typeface="Arial" panose="020B0604020202020204" pitchFamily="34" charset="0"/>
              </a:rPr>
              <a:t> an toàn.</a:t>
            </a: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gn="just">
              <a:spcAft>
                <a:spcPts val="800"/>
              </a:spcAft>
              <a:buFont typeface="Wingdings" panose="05000000000000000000" pitchFamily="2" charset="2"/>
              <a:buChar char="ü"/>
            </a:pPr>
            <a:r>
              <a:rPr lang="en-US" dirty="0">
                <a:latin typeface="Arial" panose="020B0604020202020204" pitchFamily="34" charset="0"/>
                <a:ea typeface="Calibri" panose="020F0502020204030204" pitchFamily="34" charset="0"/>
                <a:cs typeface="Arial" panose="020B0604020202020204" pitchFamily="34" charset="0"/>
              </a:rPr>
              <a:t>1</a:t>
            </a:r>
            <a:r>
              <a:rPr lang="vi-VN" dirty="0">
                <a:latin typeface="Arial" panose="020B0604020202020204" pitchFamily="34" charset="0"/>
                <a:ea typeface="Calibri" panose="020F0502020204030204" pitchFamily="34" charset="0"/>
                <a:cs typeface="Arial" panose="020B0604020202020204" pitchFamily="34" charset="0"/>
              </a:rPr>
              <a:t> IC so sánh điện áp liên tục giám sát nhiệt độ từ IPM để kịp thời xử lý các sự cố về nhiệt, dòng, áp.</a:t>
            </a:r>
            <a:endParaRPr lang="en-US" b="1"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5" name="Picture 4" descr="A diagram of a power module">
            <a:extLst>
              <a:ext uri="{FF2B5EF4-FFF2-40B4-BE49-F238E27FC236}">
                <a16:creationId xmlns:a16="http://schemas.microsoft.com/office/drawing/2014/main" id="{D8C5416D-BA0E-C70C-3643-B425E7685C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1793139"/>
            <a:ext cx="4724400" cy="2859711"/>
          </a:xfrm>
          <a:prstGeom prst="rect">
            <a:avLst/>
          </a:prstGeom>
        </p:spPr>
      </p:pic>
    </p:spTree>
    <p:extLst>
      <p:ext uri="{BB962C8B-B14F-4D97-AF65-F5344CB8AC3E}">
        <p14:creationId xmlns:p14="http://schemas.microsoft.com/office/powerpoint/2010/main" val="72436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12</a:t>
            </a:fld>
            <a:endParaRPr lang="en-US" altLang="en-US" sz="1400"/>
          </a:p>
        </p:txBody>
      </p:sp>
      <p:sp>
        <p:nvSpPr>
          <p:cNvPr id="8" name="Rectangle 7"/>
          <p:cNvSpPr/>
          <p:nvPr/>
        </p:nvSpPr>
        <p:spPr>
          <a:xfrm>
            <a:off x="228600" y="1905000"/>
            <a:ext cx="5734050" cy="2739211"/>
          </a:xfrm>
          <a:prstGeom prst="rect">
            <a:avLst/>
          </a:prstGeom>
        </p:spPr>
        <p:txBody>
          <a:bodyPr wrap="square">
            <a:spAutoFit/>
          </a:bodyPr>
          <a:lstStyle/>
          <a:p>
            <a:pPr>
              <a:lnSpc>
                <a:spcPct val="150000"/>
              </a:lnSpc>
              <a:spcAft>
                <a:spcPts val="800"/>
              </a:spcAft>
            </a:pPr>
            <a:r>
              <a:rPr lang="vi-VN" b="1" dirty="0">
                <a:latin typeface="Arial" panose="020B0604020202020204" pitchFamily="34" charset="0"/>
                <a:ea typeface="Calibri" panose="020F0502020204030204" pitchFamily="34" charset="0"/>
                <a:cs typeface="Arial" panose="020B0604020202020204" pitchFamily="34" charset="0"/>
              </a:rPr>
              <a:t>Mạch đo công suất</a:t>
            </a:r>
            <a:r>
              <a:rPr lang="en-US" b="1" dirty="0">
                <a:latin typeface="Arial" panose="020B0604020202020204" pitchFamily="34" charset="0"/>
                <a:ea typeface="Calibri" panose="020F0502020204030204" pitchFamily="34" charset="0"/>
                <a:cs typeface="Arial" panose="020B0604020202020204" pitchFamily="34" charset="0"/>
              </a:rPr>
              <a:t>:</a:t>
            </a:r>
          </a:p>
          <a:p>
            <a:pPr marL="457200" indent="-457200" algn="just">
              <a:lnSpc>
                <a:spcPct val="150000"/>
              </a:lnSpc>
              <a:spcAft>
                <a:spcPts val="800"/>
              </a:spcAft>
              <a:buFont typeface="Wingdings" panose="05000000000000000000" pitchFamily="2" charset="2"/>
              <a:buChar char="ü"/>
            </a:pPr>
            <a:r>
              <a:rPr lang="en-US" dirty="0">
                <a:latin typeface="Arial" panose="020B0604020202020204" pitchFamily="34" charset="0"/>
                <a:ea typeface="Calibri" panose="020F0502020204030204" pitchFamily="34" charset="0"/>
                <a:cs typeface="Arial" panose="020B0604020202020204" pitchFamily="34" charset="0"/>
              </a:rPr>
              <a:t>S</a:t>
            </a:r>
            <a:r>
              <a:rPr lang="vi-VN" dirty="0">
                <a:latin typeface="Arial" panose="020B0604020202020204" pitchFamily="34" charset="0"/>
                <a:ea typeface="Calibri" panose="020F0502020204030204" pitchFamily="34" charset="0"/>
                <a:cs typeface="Arial" panose="020B0604020202020204" pitchFamily="34" charset="0"/>
              </a:rPr>
              <a:t>ử dụng </a:t>
            </a:r>
            <a:r>
              <a:rPr lang="en-US" dirty="0">
                <a:latin typeface="Arial" panose="020B0604020202020204" pitchFamily="34" charset="0"/>
                <a:ea typeface="Calibri" panose="020F0502020204030204" pitchFamily="34" charset="0"/>
                <a:cs typeface="Arial" panose="020B0604020202020204" pitchFamily="34" charset="0"/>
              </a:rPr>
              <a:t>3</a:t>
            </a:r>
            <a:r>
              <a:rPr lang="vi-VN" dirty="0">
                <a:latin typeface="Arial" panose="020B0604020202020204" pitchFamily="34" charset="0"/>
                <a:ea typeface="Calibri" panose="020F0502020204030204" pitchFamily="34" charset="0"/>
                <a:cs typeface="Arial" panose="020B0604020202020204" pitchFamily="34" charset="0"/>
              </a:rPr>
              <a:t> cảm biến dòng điện</a:t>
            </a:r>
            <a:r>
              <a:rPr lang="en-US"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Hall để đo dòng </a:t>
            </a:r>
            <a:r>
              <a:rPr lang="en-US" dirty="0" err="1">
                <a:latin typeface="Arial" panose="020B0604020202020204" pitchFamily="34" charset="0"/>
                <a:ea typeface="Calibri" panose="020F0502020204030204" pitchFamily="34" charset="0"/>
                <a:cs typeface="Arial" panose="020B0604020202020204" pitchFamily="34" charset="0"/>
              </a:rPr>
              <a:t>điện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nguồn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và</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dòng</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điện</a:t>
            </a:r>
            <a:r>
              <a:rPr lang="en-US"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pha đầu vào động cơ</a:t>
            </a:r>
            <a:r>
              <a:rPr lang="en-US"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với khả năng cách ly cao</a:t>
            </a:r>
            <a:r>
              <a:rPr lang="en-US" dirty="0">
                <a:latin typeface="Arial" panose="020B0604020202020204" pitchFamily="34" charset="0"/>
                <a:ea typeface="Calibri" panose="020F0502020204030204" pitchFamily="34" charset="0"/>
                <a:cs typeface="Arial" panose="020B0604020202020204" pitchFamily="34" charset="0"/>
              </a:rPr>
              <a:t>.</a:t>
            </a:r>
            <a:r>
              <a:rPr lang="vi-VN" dirty="0">
                <a:latin typeface="Arial" panose="020B0604020202020204" pitchFamily="34" charset="0"/>
                <a:ea typeface="Calibri" panose="020F0502020204030204" pitchFamily="34" charset="0"/>
                <a:cs typeface="Arial" panose="020B0604020202020204" pitchFamily="34" charset="0"/>
              </a:rPr>
              <a:t> </a:t>
            </a: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gn="just">
              <a:lnSpc>
                <a:spcPct val="150000"/>
              </a:lnSpc>
              <a:spcAft>
                <a:spcPts val="800"/>
              </a:spcAft>
              <a:buFont typeface="Wingdings" panose="05000000000000000000" pitchFamily="2" charset="2"/>
              <a:buChar char="ü"/>
            </a:pPr>
            <a:r>
              <a:rPr lang="en-US" dirty="0" err="1">
                <a:latin typeface="Arial" panose="020B0604020202020204" pitchFamily="34" charset="0"/>
                <a:ea typeface="Calibri" panose="020F0502020204030204" pitchFamily="34" charset="0"/>
                <a:cs typeface="Arial" panose="020B0604020202020204" pitchFamily="34" charset="0"/>
              </a:rPr>
              <a:t>Sử</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dụng</a:t>
            </a:r>
            <a:r>
              <a:rPr lang="en-US" dirty="0">
                <a:latin typeface="Arial" panose="020B0604020202020204" pitchFamily="34" charset="0"/>
                <a:ea typeface="Calibri" panose="020F0502020204030204" pitchFamily="34" charset="0"/>
                <a:cs typeface="Arial" panose="020B0604020202020204" pitchFamily="34" charset="0"/>
              </a:rPr>
              <a:t> 1 Op-amp </a:t>
            </a:r>
            <a:r>
              <a:rPr lang="en-US" dirty="0" err="1">
                <a:latin typeface="Arial" panose="020B0604020202020204" pitchFamily="34" charset="0"/>
                <a:ea typeface="Calibri" panose="020F0502020204030204" pitchFamily="34" charset="0"/>
                <a:cs typeface="Arial" panose="020B0604020202020204" pitchFamily="34" charset="0"/>
              </a:rPr>
              <a:t>cách</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ly</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để</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đo</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điện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áp</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nguồn</a:t>
            </a:r>
            <a:r>
              <a:rPr lang="en-US" dirty="0">
                <a:latin typeface="Arial" panose="020B0604020202020204" pitchFamily="34" charset="0"/>
                <a:ea typeface="Calibri" panose="020F0502020204030204" pitchFamily="34" charset="0"/>
                <a:cs typeface="Arial" panose="020B0604020202020204" pitchFamily="34" charset="0"/>
              </a:rPr>
              <a:t> U</a:t>
            </a:r>
            <a:r>
              <a:rPr lang="en-US" baseline="-25000" dirty="0">
                <a:latin typeface="Arial" panose="020B0604020202020204" pitchFamily="34" charset="0"/>
                <a:ea typeface="Calibri" panose="020F0502020204030204" pitchFamily="34" charset="0"/>
                <a:cs typeface="Arial" panose="020B0604020202020204" pitchFamily="34" charset="0"/>
              </a:rPr>
              <a:t>DC</a:t>
            </a:r>
            <a:r>
              <a:rPr lang="en-US" baseline="30000" dirty="0">
                <a:latin typeface="Arial" panose="020B0604020202020204" pitchFamily="34" charset="0"/>
                <a:ea typeface="Calibri" panose="020F0502020204030204" pitchFamily="34" charset="0"/>
                <a:cs typeface="Arial" panose="020B0604020202020204" pitchFamily="34" charset="0"/>
              </a:rPr>
              <a:t>.</a:t>
            </a:r>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7" name="Picture 6" descr="A green circuit board with many small chips">
            <a:extLst>
              <a:ext uri="{FF2B5EF4-FFF2-40B4-BE49-F238E27FC236}">
                <a16:creationId xmlns:a16="http://schemas.microsoft.com/office/drawing/2014/main" id="{679FF1E2-C582-D8FF-6DF2-A4889EE3BC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2650" y="1854073"/>
            <a:ext cx="2895600" cy="2982468"/>
          </a:xfrm>
          <a:prstGeom prst="rect">
            <a:avLst/>
          </a:prstGeom>
        </p:spPr>
      </p:pic>
    </p:spTree>
    <p:extLst>
      <p:ext uri="{BB962C8B-B14F-4D97-AF65-F5344CB8AC3E}">
        <p14:creationId xmlns:p14="http://schemas.microsoft.com/office/powerpoint/2010/main" val="223721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13</a:t>
            </a:fld>
            <a:endParaRPr lang="en-US" altLang="en-US" sz="1400"/>
          </a:p>
        </p:txBody>
      </p:sp>
      <p:sp>
        <p:nvSpPr>
          <p:cNvPr id="8" name="Rectangle 7"/>
          <p:cNvSpPr/>
          <p:nvPr/>
        </p:nvSpPr>
        <p:spPr>
          <a:xfrm>
            <a:off x="228600" y="1905000"/>
            <a:ext cx="4191000" cy="3570208"/>
          </a:xfrm>
          <a:prstGeom prst="rect">
            <a:avLst/>
          </a:prstGeom>
        </p:spPr>
        <p:txBody>
          <a:bodyPr wrap="square">
            <a:spAutoFit/>
          </a:bodyPr>
          <a:lstStyle/>
          <a:p>
            <a:pPr algn="just">
              <a:lnSpc>
                <a:spcPct val="150000"/>
              </a:lnSpc>
              <a:spcAft>
                <a:spcPts val="800"/>
              </a:spcAft>
            </a:pPr>
            <a:r>
              <a:rPr lang="vi-VN" b="1" dirty="0">
                <a:latin typeface="Arial" panose="020B0604020202020204" pitchFamily="34" charset="0"/>
                <a:ea typeface="Calibri" panose="020F0502020204030204" pitchFamily="34" charset="0"/>
                <a:cs typeface="Arial" panose="020B0604020202020204" pitchFamily="34" charset="0"/>
              </a:rPr>
              <a:t>Mạch nạp và gỡ lỗi</a:t>
            </a:r>
            <a:r>
              <a:rPr lang="en-US" b="1" dirty="0">
                <a:latin typeface="Arial" panose="020B0604020202020204" pitchFamily="34" charset="0"/>
                <a:ea typeface="Calibri" panose="020F0502020204030204" pitchFamily="34" charset="0"/>
                <a:cs typeface="Arial" panose="020B0604020202020204" pitchFamily="34" charset="0"/>
              </a:rPr>
              <a:t>: </a:t>
            </a:r>
            <a:r>
              <a:rPr lang="vi-VN" dirty="0">
                <a:latin typeface="Arial" panose="020B0604020202020204" pitchFamily="34" charset="0"/>
                <a:ea typeface="Calibri" panose="020F0502020204030204" pitchFamily="34" charset="0"/>
                <a:cs typeface="Arial" panose="020B0604020202020204" pitchFamily="34" charset="0"/>
              </a:rPr>
              <a:t>Nạp chương trình cho vi điều khiển, gỡ lỗi, giao tiếp UART vẽ các tín hiệu điện áp, dòng điện</a:t>
            </a:r>
            <a:r>
              <a:rPr lang="en-US" dirty="0">
                <a:latin typeface="Arial" panose="020B0604020202020204" pitchFamily="34" charset="0"/>
                <a:ea typeface="Calibri" panose="020F0502020204030204" pitchFamily="34" charset="0"/>
                <a:cs typeface="Arial" panose="020B0604020202020204" pitchFamily="34" charset="0"/>
              </a:rPr>
              <a:t>.</a:t>
            </a:r>
          </a:p>
          <a:p>
            <a:pPr algn="just">
              <a:lnSpc>
                <a:spcPct val="150000"/>
              </a:lnSpc>
              <a:spcAft>
                <a:spcPts val="800"/>
              </a:spcAft>
            </a:pPr>
            <a:endParaRPr lang="en-US" dirty="0">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vi-VN" b="1" dirty="0">
                <a:latin typeface="Arial" panose="020B0604020202020204" pitchFamily="34" charset="0"/>
                <a:ea typeface="Calibri" panose="020F0502020204030204" pitchFamily="34" charset="0"/>
                <a:cs typeface="Arial" panose="020B0604020202020204" pitchFamily="34" charset="0"/>
              </a:rPr>
              <a:t>Mạch nguồn</a:t>
            </a:r>
            <a:r>
              <a:rPr lang="vi-VN" dirty="0">
                <a:latin typeface="Arial" panose="020B0604020202020204" pitchFamily="34" charset="0"/>
                <a:ea typeface="Calibri" panose="020F0502020204030204" pitchFamily="34" charset="0"/>
                <a:cs typeface="Arial" panose="020B0604020202020204" pitchFamily="34" charset="0"/>
              </a:rPr>
              <a:t>: </a:t>
            </a:r>
            <a:r>
              <a:rPr lang="en-US" dirty="0">
                <a:latin typeface="Arial" panose="020B0604020202020204" pitchFamily="34" charset="0"/>
                <a:ea typeface="Calibri" panose="020F0502020204030204" pitchFamily="34" charset="0"/>
                <a:cs typeface="Arial" panose="020B0604020202020204" pitchFamily="34" charset="0"/>
              </a:rPr>
              <a:t>C</a:t>
            </a:r>
            <a:r>
              <a:rPr lang="vi-VN" dirty="0">
                <a:latin typeface="Arial" panose="020B0604020202020204" pitchFamily="34" charset="0"/>
                <a:ea typeface="Calibri" panose="020F0502020204030204" pitchFamily="34" charset="0"/>
                <a:cs typeface="Arial" panose="020B0604020202020204" pitchFamily="34" charset="0"/>
              </a:rPr>
              <a:t>huyển đổi điện áp 220VAC thành các điện áp DC 310V, 24V, 16V, 12V, 5V, 3.3V</a:t>
            </a:r>
            <a:r>
              <a:rPr lang="en-US" dirty="0">
                <a:latin typeface="Arial" panose="020B0604020202020204" pitchFamily="34" charset="0"/>
                <a:ea typeface="Calibri" panose="020F0502020204030204" pitchFamily="34" charset="0"/>
                <a:cs typeface="Arial" panose="020B0604020202020204" pitchFamily="34" charset="0"/>
              </a:rPr>
              <a:t>, 2.048V</a:t>
            </a:r>
            <a:endParaRPr lang="en-US" b="1" dirty="0">
              <a:latin typeface="Arial" panose="020B0604020202020204" pitchFamily="34" charset="0"/>
              <a:ea typeface="Calibri" panose="020F0502020204030204" pitchFamily="34" charset="0"/>
              <a:cs typeface="Arial" panose="020B0604020202020204" pitchFamily="34" charset="0"/>
            </a:endParaRPr>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3" name="Picture 2" descr="A diagram of a computer network">
            <a:extLst>
              <a:ext uri="{FF2B5EF4-FFF2-40B4-BE49-F238E27FC236}">
                <a16:creationId xmlns:a16="http://schemas.microsoft.com/office/drawing/2014/main" id="{D0951F71-68DB-7AC3-8772-D176F9465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425" y="1759692"/>
            <a:ext cx="4295775" cy="2242395"/>
          </a:xfrm>
          <a:prstGeom prst="rect">
            <a:avLst/>
          </a:prstGeom>
        </p:spPr>
      </p:pic>
      <p:pic>
        <p:nvPicPr>
          <p:cNvPr id="5" name="Picture 4" descr="A close-up of a circuit board">
            <a:extLst>
              <a:ext uri="{FF2B5EF4-FFF2-40B4-BE49-F238E27FC236}">
                <a16:creationId xmlns:a16="http://schemas.microsoft.com/office/drawing/2014/main" id="{2B5F7097-CBD3-63AE-F446-9CB1DAF20B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031437" y="3250674"/>
            <a:ext cx="1729330" cy="3429004"/>
          </a:xfrm>
          <a:prstGeom prst="rect">
            <a:avLst/>
          </a:prstGeom>
        </p:spPr>
      </p:pic>
      <p:pic>
        <p:nvPicPr>
          <p:cNvPr id="7" name="Picture 6" descr="A close up of a circuit board">
            <a:extLst>
              <a:ext uri="{FF2B5EF4-FFF2-40B4-BE49-F238E27FC236}">
                <a16:creationId xmlns:a16="http://schemas.microsoft.com/office/drawing/2014/main" id="{9EB84794-A77A-DB3D-6680-3F50314B89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3993" y="1969504"/>
            <a:ext cx="3505207" cy="3441199"/>
          </a:xfrm>
          <a:prstGeom prst="rect">
            <a:avLst/>
          </a:prstGeom>
        </p:spPr>
      </p:pic>
    </p:spTree>
    <p:extLst>
      <p:ext uri="{BB962C8B-B14F-4D97-AF65-F5344CB8AC3E}">
        <p14:creationId xmlns:p14="http://schemas.microsoft.com/office/powerpoint/2010/main" val="100001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xit" presetSubtype="4" fill="hold" nodeType="withEffect">
                                  <p:stCondLst>
                                    <p:cond delay="0"/>
                                  </p:stCondLst>
                                  <p:childTnLst>
                                    <p:anim calcmode="lin" valueType="num">
                                      <p:cBhvr additive="base">
                                        <p:cTn id="13" dur="500"/>
                                        <p:tgtEl>
                                          <p:spTgt spid="3"/>
                                        </p:tgtEl>
                                        <p:attrNameLst>
                                          <p:attrName>ppt_x</p:attrName>
                                        </p:attrNameLst>
                                      </p:cBhvr>
                                      <p:tavLst>
                                        <p:tav tm="0">
                                          <p:val>
                                            <p:strVal val="ppt_x"/>
                                          </p:val>
                                        </p:tav>
                                        <p:tav tm="100000">
                                          <p:val>
                                            <p:strVal val="ppt_x"/>
                                          </p:val>
                                        </p:tav>
                                      </p:tavLst>
                                    </p:anim>
                                    <p:anim calcmode="lin" valueType="num">
                                      <p:cBhvr additive="base">
                                        <p:cTn id="14" dur="500"/>
                                        <p:tgtEl>
                                          <p:spTgt spid="3"/>
                                        </p:tgtEl>
                                        <p:attrNameLst>
                                          <p:attrName>ppt_y</p:attrName>
                                        </p:attrNameLst>
                                      </p:cBhvr>
                                      <p:tavLst>
                                        <p:tav tm="0">
                                          <p:val>
                                            <p:strVal val="ppt_y"/>
                                          </p:val>
                                        </p:tav>
                                        <p:tav tm="100000">
                                          <p:val>
                                            <p:strVal val="1+ppt_h/2"/>
                                          </p:val>
                                        </p:tav>
                                      </p:tavLst>
                                    </p:anim>
                                    <p:set>
                                      <p:cBhvr>
                                        <p:cTn id="15" dur="1" fill="hold">
                                          <p:stCondLst>
                                            <p:cond delay="499"/>
                                          </p:stCondLst>
                                        </p:cTn>
                                        <p:tgtEl>
                                          <p:spTgt spid="3"/>
                                        </p:tgtEl>
                                        <p:attrNameLst>
                                          <p:attrName>style.visibility</p:attrName>
                                        </p:attrNameLst>
                                      </p:cBhvr>
                                      <p:to>
                                        <p:strVal val="hidden"/>
                                      </p:to>
                                    </p:set>
                                  </p:childTnLst>
                                </p:cTn>
                              </p:par>
                              <p:par>
                                <p:cTn id="16" presetID="2" presetClass="exit" presetSubtype="4" fill="hold" nodeType="with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ppt_x"/>
                                          </p:val>
                                        </p:tav>
                                      </p:tavLst>
                                    </p:anim>
                                    <p:anim calcmode="lin" valueType="num">
                                      <p:cBhvr additive="base">
                                        <p:cTn id="18" dur="500"/>
                                        <p:tgtEl>
                                          <p:spTgt spid="5"/>
                                        </p:tgtEl>
                                        <p:attrNameLst>
                                          <p:attrName>ppt_y</p:attrName>
                                        </p:attrNameLst>
                                      </p:cBhvr>
                                      <p:tavLst>
                                        <p:tav tm="0">
                                          <p:val>
                                            <p:strVal val="ppt_y"/>
                                          </p:val>
                                        </p:tav>
                                        <p:tav tm="100000">
                                          <p:val>
                                            <p:strVal val="1+ppt_h/2"/>
                                          </p:val>
                                        </p:tav>
                                      </p:tavLst>
                                    </p:anim>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14</a:t>
            </a:fld>
            <a:endParaRPr lang="en-US" altLang="en-US" sz="1400"/>
          </a:p>
        </p:txBody>
      </p:sp>
      <p:sp>
        <p:nvSpPr>
          <p:cNvPr id="8" name="Rectangle 7"/>
          <p:cNvSpPr/>
          <p:nvPr/>
        </p:nvSpPr>
        <p:spPr>
          <a:xfrm>
            <a:off x="228600" y="1905000"/>
            <a:ext cx="8763000" cy="2010807"/>
          </a:xfrm>
          <a:prstGeom prst="rect">
            <a:avLst/>
          </a:prstGeom>
        </p:spPr>
        <p:txBody>
          <a:bodyPr wrap="square">
            <a:spAutoFit/>
          </a:bodyPr>
          <a:lstStyle/>
          <a:p>
            <a:pPr>
              <a:lnSpc>
                <a:spcPct val="150000"/>
              </a:lnSpc>
              <a:spcAft>
                <a:spcPts val="800"/>
              </a:spcAft>
            </a:pPr>
            <a:r>
              <a:rPr lang="vi-VN" b="1" dirty="0">
                <a:latin typeface="Arial" panose="020B0604020202020204" pitchFamily="34" charset="0"/>
                <a:ea typeface="Calibri" panose="020F0502020204030204" pitchFamily="34" charset="0"/>
                <a:cs typeface="Arial" panose="020B0604020202020204" pitchFamily="34" charset="0"/>
              </a:rPr>
              <a:t>Mạch encoder</a:t>
            </a:r>
            <a:r>
              <a:rPr lang="en-US" b="1" dirty="0">
                <a:latin typeface="Arial" panose="020B0604020202020204" pitchFamily="34" charset="0"/>
                <a:ea typeface="Calibri" panose="020F0502020204030204" pitchFamily="34" charset="0"/>
                <a:cs typeface="Arial" panose="020B0604020202020204" pitchFamily="34" charset="0"/>
              </a:rPr>
              <a:t>:</a:t>
            </a:r>
          </a:p>
          <a:p>
            <a:pPr marL="457200" indent="-457200" algn="just">
              <a:lnSpc>
                <a:spcPct val="150000"/>
              </a:lnSpc>
              <a:spcAft>
                <a:spcPts val="800"/>
              </a:spcAft>
              <a:buFont typeface="Wingdings" panose="05000000000000000000" pitchFamily="2" charset="2"/>
              <a:buChar char="ü"/>
            </a:pPr>
            <a:r>
              <a:rPr lang="en-US" dirty="0">
                <a:latin typeface="Arial" panose="020B0604020202020204" pitchFamily="34" charset="0"/>
                <a:ea typeface="Calibri" panose="020F0502020204030204" pitchFamily="34" charset="0"/>
                <a:cs typeface="Arial" panose="020B0604020202020204" pitchFamily="34" charset="0"/>
              </a:rPr>
              <a:t>S</a:t>
            </a:r>
            <a:r>
              <a:rPr lang="vi-VN" dirty="0">
                <a:latin typeface="Arial" panose="020B0604020202020204" pitchFamily="34" charset="0"/>
                <a:ea typeface="Calibri" panose="020F0502020204030204" pitchFamily="34" charset="0"/>
                <a:cs typeface="Arial" panose="020B0604020202020204" pitchFamily="34" charset="0"/>
              </a:rPr>
              <a:t>ử dụng </a:t>
            </a:r>
            <a:r>
              <a:rPr lang="en-US" dirty="0">
                <a:latin typeface="Arial" panose="020B0604020202020204" pitchFamily="34" charset="0"/>
                <a:ea typeface="Calibri" panose="020F0502020204030204" pitchFamily="34" charset="0"/>
                <a:cs typeface="Arial" panose="020B0604020202020204" pitchFamily="34" charset="0"/>
              </a:rPr>
              <a:t>encoder </a:t>
            </a:r>
            <a:r>
              <a:rPr lang="en-US" dirty="0" err="1">
                <a:latin typeface="Arial" panose="020B0604020202020204" pitchFamily="34" charset="0"/>
                <a:ea typeface="Calibri" panose="020F0502020204030204" pitchFamily="34" charset="0"/>
                <a:cs typeface="Arial" panose="020B0604020202020204" pitchFamily="34" charset="0"/>
              </a:rPr>
              <a:t>có</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ngõ</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ra</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kiểu</a:t>
            </a:r>
            <a:r>
              <a:rPr lang="en-US" dirty="0">
                <a:latin typeface="Arial" panose="020B0604020202020204" pitchFamily="34" charset="0"/>
                <a:ea typeface="Calibri" panose="020F0502020204030204" pitchFamily="34" charset="0"/>
                <a:cs typeface="Arial" panose="020B0604020202020204" pitchFamily="34" charset="0"/>
              </a:rPr>
              <a:t> NPN.</a:t>
            </a:r>
          </a:p>
          <a:p>
            <a:pPr marL="457200" indent="-457200" algn="just">
              <a:lnSpc>
                <a:spcPct val="150000"/>
              </a:lnSpc>
              <a:spcAft>
                <a:spcPts val="800"/>
              </a:spcAft>
              <a:buFont typeface="Wingdings" panose="05000000000000000000" pitchFamily="2" charset="2"/>
              <a:buChar char="ü"/>
            </a:pPr>
            <a:r>
              <a:rPr lang="en-US" dirty="0" err="1">
                <a:latin typeface="Arial" panose="020B0604020202020204" pitchFamily="34" charset="0"/>
                <a:ea typeface="Calibri" panose="020F0502020204030204" pitchFamily="34" charset="0"/>
                <a:cs typeface="Arial" panose="020B0604020202020204" pitchFamily="34" charset="0"/>
              </a:rPr>
              <a:t>Hỗ</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trợ</a:t>
            </a:r>
            <a:r>
              <a:rPr lang="en-US" dirty="0">
                <a:latin typeface="Arial" panose="020B0604020202020204" pitchFamily="34" charset="0"/>
                <a:ea typeface="Calibri" panose="020F0502020204030204" pitchFamily="34" charset="0"/>
                <a:cs typeface="Arial" panose="020B0604020202020204" pitchFamily="34" charset="0"/>
              </a:rPr>
              <a:t> encoder </a:t>
            </a:r>
            <a:r>
              <a:rPr lang="en-US" dirty="0" err="1">
                <a:latin typeface="Arial" panose="020B0604020202020204" pitchFamily="34" charset="0"/>
                <a:ea typeface="Calibri" panose="020F0502020204030204" pitchFamily="34" charset="0"/>
                <a:cs typeface="Arial" panose="020B0604020202020204" pitchFamily="34" charset="0"/>
              </a:rPr>
              <a:t>có</a:t>
            </a:r>
            <a:r>
              <a:rPr lang="en-US" dirty="0">
                <a:latin typeface="Arial" panose="020B0604020202020204" pitchFamily="34" charset="0"/>
                <a:ea typeface="Calibri" panose="020F0502020204030204" pitchFamily="34" charset="0"/>
                <a:cs typeface="Arial" panose="020B0604020202020204" pitchFamily="34" charset="0"/>
              </a:rPr>
              <a:t> 2 </a:t>
            </a:r>
            <a:r>
              <a:rPr lang="en-US" dirty="0" err="1">
                <a:latin typeface="Arial" panose="020B0604020202020204" pitchFamily="34" charset="0"/>
                <a:ea typeface="Calibri" panose="020F0502020204030204" pitchFamily="34" charset="0"/>
                <a:cs typeface="Arial" panose="020B0604020202020204" pitchFamily="34" charset="0"/>
              </a:rPr>
              <a:t>dây</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hoặc</a:t>
            </a:r>
            <a:r>
              <a:rPr lang="en-US" dirty="0">
                <a:latin typeface="Arial" panose="020B0604020202020204" pitchFamily="34" charset="0"/>
                <a:ea typeface="Calibri" panose="020F0502020204030204" pitchFamily="34" charset="0"/>
                <a:cs typeface="Arial" panose="020B0604020202020204" pitchFamily="34" charset="0"/>
              </a:rPr>
              <a:t> 4 </a:t>
            </a:r>
            <a:r>
              <a:rPr lang="en-US" dirty="0" err="1">
                <a:latin typeface="Arial" panose="020B0604020202020204" pitchFamily="34" charset="0"/>
                <a:ea typeface="Calibri" panose="020F0502020204030204" pitchFamily="34" charset="0"/>
                <a:cs typeface="Arial" panose="020B0604020202020204" pitchFamily="34" charset="0"/>
              </a:rPr>
              <a:t>dây</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tín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hiệu</a:t>
            </a:r>
            <a:r>
              <a:rPr lang="en-US" dirty="0">
                <a:latin typeface="Arial" panose="020B0604020202020204" pitchFamily="34" charset="0"/>
                <a:ea typeface="Calibri" panose="020F0502020204030204" pitchFamily="34" charset="0"/>
                <a:cs typeface="Arial" panose="020B0604020202020204" pitchFamily="34" charset="0"/>
              </a:rPr>
              <a:t>.</a:t>
            </a:r>
          </a:p>
          <a:p>
            <a:pPr marL="457200" indent="-457200" algn="just">
              <a:lnSpc>
                <a:spcPct val="150000"/>
              </a:lnSpc>
              <a:spcAft>
                <a:spcPts val="800"/>
              </a:spcAft>
              <a:buFont typeface="Wingdings" panose="05000000000000000000" pitchFamily="2" charset="2"/>
              <a:buChar char="ü"/>
            </a:pPr>
            <a:r>
              <a:rPr lang="en-US" dirty="0">
                <a:latin typeface="Arial" panose="020B0604020202020204" pitchFamily="34" charset="0"/>
                <a:ea typeface="Calibri" panose="020F0502020204030204" pitchFamily="34" charset="0"/>
                <a:cs typeface="Arial" panose="020B0604020202020204" pitchFamily="34" charset="0"/>
              </a:rPr>
              <a:t>Đ</a:t>
            </a:r>
            <a:r>
              <a:rPr lang="vi-VN" dirty="0">
                <a:latin typeface="Arial" panose="020B0604020202020204" pitchFamily="34" charset="0"/>
                <a:ea typeface="Calibri" panose="020F0502020204030204" pitchFamily="34" charset="0"/>
                <a:cs typeface="Arial" panose="020B0604020202020204" pitchFamily="34" charset="0"/>
              </a:rPr>
              <a:t>ược thiết kế để cấp nguồn 12V hoặc 24V qua dây kết nối.</a:t>
            </a:r>
            <a:endParaRPr lang="en-US" b="1" dirty="0">
              <a:latin typeface="Arial" panose="020B0604020202020204" pitchFamily="34" charset="0"/>
              <a:ea typeface="Calibri" panose="020F0502020204030204" pitchFamily="34" charset="0"/>
              <a:cs typeface="Arial" panose="020B0604020202020204" pitchFamily="34" charset="0"/>
            </a:endParaRPr>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0292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15</a:t>
            </a:fld>
            <a:endParaRPr lang="en-US" altLang="en-US" sz="1400"/>
          </a:p>
        </p:txBody>
      </p:sp>
      <p:sp>
        <p:nvSpPr>
          <p:cNvPr id="10" name="Rectangle 9"/>
          <p:cNvSpPr/>
          <p:nvPr/>
        </p:nvSpPr>
        <p:spPr>
          <a:xfrm>
            <a:off x="2667000" y="5953780"/>
            <a:ext cx="3962400" cy="400110"/>
          </a:xfrm>
          <a:prstGeom prst="rect">
            <a:avLst/>
          </a:prstGeom>
        </p:spPr>
        <p:txBody>
          <a:bodyPr wrap="square">
            <a:spAutoFit/>
          </a:bodyPr>
          <a:lstStyle/>
          <a:p>
            <a:pPr algn="ctr">
              <a:spcAft>
                <a:spcPts val="800"/>
              </a:spcAft>
            </a:pPr>
            <a:r>
              <a:rPr lang="en-US" sz="2000" b="1" dirty="0" err="1">
                <a:latin typeface="Arial" panose="020B0604020202020204" pitchFamily="34" charset="0"/>
                <a:ea typeface="Calibri" panose="020F0502020204030204" pitchFamily="34" charset="0"/>
                <a:cs typeface="Arial" panose="020B0604020202020204" pitchFamily="34" charset="0"/>
              </a:rPr>
              <a:t>Hệ</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thống</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điều</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khiển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1026" name="Picture 2" descr="PLA_H1"/>
          <p:cNvPicPr>
            <a:picLocks noChangeAspect="1" noChangeArrowheads="1"/>
          </p:cNvPicPr>
          <p:nvPr/>
        </p:nvPicPr>
        <p:blipFill>
          <a:blip r:embed="rId3" cstate="print">
            <a:extLst>
              <a:ext uri="{28A0092B-C50C-407E-A947-70E740481C1C}">
                <a14:useLocalDpi xmlns:a14="http://schemas.microsoft.com/office/drawing/2010/main" val="0"/>
              </a:ext>
            </a:extLst>
          </a:blip>
          <a:srcRect t="29436" b="13736"/>
          <a:stretch>
            <a:fillRect/>
          </a:stretch>
        </p:blipFill>
        <p:spPr bwMode="auto">
          <a:xfrm>
            <a:off x="413766" y="2229806"/>
            <a:ext cx="8316468" cy="35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93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16</a:t>
            </a:fld>
            <a:endParaRPr lang="en-US" altLang="en-US" sz="1400"/>
          </a:p>
        </p:txBody>
      </p:sp>
      <p:sp>
        <p:nvSpPr>
          <p:cNvPr id="10" name="Rectangle 9"/>
          <p:cNvSpPr/>
          <p:nvPr/>
        </p:nvSpPr>
        <p:spPr>
          <a:xfrm>
            <a:off x="1850453" y="5801120"/>
            <a:ext cx="5867400" cy="400110"/>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Hệ thống điều khiển và động cơ IM Siemens</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11" name="Picture 3" descr="PLA_H2"/>
          <p:cNvPicPr>
            <a:picLocks noChangeAspect="1" noChangeArrowheads="1"/>
          </p:cNvPicPr>
          <p:nvPr/>
        </p:nvPicPr>
        <p:blipFill>
          <a:blip r:embed="rId3" cstate="print">
            <a:extLst>
              <a:ext uri="{28A0092B-C50C-407E-A947-70E740481C1C}">
                <a14:useLocalDpi xmlns:a14="http://schemas.microsoft.com/office/drawing/2010/main" val="0"/>
              </a:ext>
            </a:extLst>
          </a:blip>
          <a:srcRect t="15698"/>
          <a:stretch>
            <a:fillRect/>
          </a:stretch>
        </p:blipFill>
        <p:spPr bwMode="auto">
          <a:xfrm>
            <a:off x="1923023" y="2163762"/>
            <a:ext cx="5700712"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580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17</a:t>
            </a:fld>
            <a:endParaRPr lang="en-US" altLang="en-US" sz="1400"/>
          </a:p>
        </p:txBody>
      </p:sp>
      <p:sp>
        <p:nvSpPr>
          <p:cNvPr id="10" name="Rectangle 9"/>
          <p:cNvSpPr/>
          <p:nvPr/>
        </p:nvSpPr>
        <p:spPr>
          <a:xfrm>
            <a:off x="1066800" y="5916721"/>
            <a:ext cx="6651053" cy="400110"/>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Động cơ IM Siemens được nối với động cơ PMSM</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2052" name="Picture 4" descr="PLA_H3"/>
          <p:cNvPicPr>
            <a:picLocks noChangeAspect="1" noChangeArrowheads="1"/>
          </p:cNvPicPr>
          <p:nvPr/>
        </p:nvPicPr>
        <p:blipFill>
          <a:blip r:embed="rId3" cstate="print">
            <a:extLst>
              <a:ext uri="{28A0092B-C50C-407E-A947-70E740481C1C}">
                <a14:useLocalDpi xmlns:a14="http://schemas.microsoft.com/office/drawing/2010/main" val="0"/>
              </a:ext>
            </a:extLst>
          </a:blip>
          <a:srcRect b="9842"/>
          <a:stretch>
            <a:fillRect/>
          </a:stretch>
        </p:blipFill>
        <p:spPr bwMode="auto">
          <a:xfrm>
            <a:off x="1570037" y="2042659"/>
            <a:ext cx="5688013"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60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18</a:t>
            </a:fld>
            <a:endParaRPr lang="en-US" altLang="en-US" sz="1400"/>
          </a:p>
        </p:txBody>
      </p:sp>
      <p:sp>
        <p:nvSpPr>
          <p:cNvPr id="10" name="Rectangle 9"/>
          <p:cNvSpPr/>
          <p:nvPr/>
        </p:nvSpPr>
        <p:spPr>
          <a:xfrm>
            <a:off x="1066800" y="5916721"/>
            <a:ext cx="6651053" cy="400110"/>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Mô hình phần cứng</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3074" name="Picture 2" descr="PLA_H4"/>
          <p:cNvPicPr>
            <a:picLocks noChangeAspect="1" noChangeArrowheads="1"/>
          </p:cNvPicPr>
          <p:nvPr/>
        </p:nvPicPr>
        <p:blipFill>
          <a:blip r:embed="rId3" cstate="print">
            <a:extLst>
              <a:ext uri="{28A0092B-C50C-407E-A947-70E740481C1C}">
                <a14:useLocalDpi xmlns:a14="http://schemas.microsoft.com/office/drawing/2010/main" val="0"/>
              </a:ext>
            </a:extLst>
          </a:blip>
          <a:srcRect t="9842" b="5905"/>
          <a:stretch>
            <a:fillRect/>
          </a:stretch>
        </p:blipFill>
        <p:spPr bwMode="auto">
          <a:xfrm>
            <a:off x="1548319" y="2156102"/>
            <a:ext cx="5688013"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560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19</a:t>
            </a:fld>
            <a:endParaRPr lang="en-US" altLang="en-US" sz="1400"/>
          </a:p>
        </p:txBody>
      </p:sp>
      <p:sp>
        <p:nvSpPr>
          <p:cNvPr id="10" name="Rectangle 9"/>
          <p:cNvSpPr/>
          <p:nvPr/>
        </p:nvSpPr>
        <p:spPr>
          <a:xfrm>
            <a:off x="1066800" y="5997714"/>
            <a:ext cx="6705600" cy="400110"/>
          </a:xfrm>
          <a:prstGeom prst="rect">
            <a:avLst/>
          </a:prstGeom>
        </p:spPr>
        <p:txBody>
          <a:bodyPr wrap="square">
            <a:spAutoFit/>
          </a:bodyPr>
          <a:lstStyle/>
          <a:p>
            <a:pPr algn="ctr">
              <a:spcAft>
                <a:spcPts val="800"/>
              </a:spcAft>
            </a:pPr>
            <a:r>
              <a:rPr lang="en-US" sz="2000" b="1" dirty="0">
                <a:latin typeface="Arial" panose="020B0604020202020204" pitchFamily="34" charset="0"/>
                <a:ea typeface="Calibri" panose="020F0502020204030204" pitchFamily="34" charset="0"/>
                <a:cs typeface="Arial" panose="020B0604020202020204" pitchFamily="34" charset="0"/>
              </a:rPr>
              <a:t>P</a:t>
            </a:r>
            <a:r>
              <a:rPr lang="vi-VN" sz="2000" b="1" dirty="0">
                <a:latin typeface="Arial" panose="020B0604020202020204" pitchFamily="34" charset="0"/>
                <a:ea typeface="Calibri" panose="020F0502020204030204" pitchFamily="34" charset="0"/>
                <a:cs typeface="Arial" panose="020B0604020202020204" pitchFamily="34" charset="0"/>
              </a:rPr>
              <a:t>hương pháp DTC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cho</a:t>
            </a:r>
            <a:r>
              <a:rPr lang="en-US" sz="2000" b="1" dirty="0">
                <a:latin typeface="Arial" panose="020B0604020202020204" pitchFamily="34" charset="0"/>
                <a:ea typeface="Calibri" panose="020F0502020204030204" pitchFamily="34" charset="0"/>
                <a:cs typeface="Arial" panose="020B0604020202020204" pitchFamily="34" charset="0"/>
              </a:rPr>
              <a:t> PMSM</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5122" name="Picture 2" descr="Pictur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727200"/>
            <a:ext cx="5393144" cy="420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2127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NỘI DUNG</a:t>
            </a:r>
          </a:p>
        </p:txBody>
      </p:sp>
      <p:sp>
        <p:nvSpPr>
          <p:cNvPr id="7171" name="Rectangle 3"/>
          <p:cNvSpPr>
            <a:spLocks noGrp="1" noChangeArrowheads="1"/>
          </p:cNvSpPr>
          <p:nvPr>
            <p:ph idx="4294967295"/>
          </p:nvPr>
        </p:nvSpPr>
        <p:spPr bwMode="auto">
          <a:xfrm>
            <a:off x="304800" y="1828800"/>
            <a:ext cx="8305800" cy="403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250000"/>
              </a:lnSpc>
            </a:pPr>
            <a:r>
              <a:rPr lang="en-US" altLang="en-US" b="1" dirty="0"/>
              <a:t>1. </a:t>
            </a:r>
            <a:r>
              <a:rPr lang="en-US" altLang="en-US" b="1" dirty="0" err="1"/>
              <a:t>Thông</a:t>
            </a:r>
            <a:r>
              <a:rPr lang="en-US" altLang="en-US" b="1" dirty="0"/>
              <a:t> tin </a:t>
            </a:r>
            <a:r>
              <a:rPr lang="en-US" altLang="en-US" b="1" dirty="0" err="1"/>
              <a:t>đề</a:t>
            </a:r>
            <a:r>
              <a:rPr lang="en-US" altLang="en-US" b="1" dirty="0"/>
              <a:t> </a:t>
            </a:r>
            <a:r>
              <a:rPr lang="en-US" altLang="en-US" b="1" dirty="0" err="1"/>
              <a:t>tài</a:t>
            </a:r>
            <a:endParaRPr lang="en-US" altLang="en-US" b="1" dirty="0"/>
          </a:p>
          <a:p>
            <a:pPr>
              <a:lnSpc>
                <a:spcPct val="250000"/>
              </a:lnSpc>
            </a:pPr>
            <a:r>
              <a:rPr lang="en-US" altLang="en-US" b="1" dirty="0"/>
              <a:t>2. </a:t>
            </a:r>
            <a:r>
              <a:rPr lang="en-US" altLang="en-US" b="1" dirty="0" err="1"/>
              <a:t>Nội</a:t>
            </a:r>
            <a:r>
              <a:rPr lang="en-US" altLang="en-US" b="1" dirty="0"/>
              <a:t> dung </a:t>
            </a:r>
            <a:r>
              <a:rPr lang="en-US" altLang="en-US" b="1" dirty="0" err="1"/>
              <a:t>thực</a:t>
            </a:r>
            <a:r>
              <a:rPr lang="en-US" altLang="en-US" b="1" dirty="0"/>
              <a:t> </a:t>
            </a:r>
            <a:r>
              <a:rPr lang="en-US" altLang="en-US" b="1" dirty="0" err="1"/>
              <a:t>hiện</a:t>
            </a:r>
            <a:endParaRPr lang="en-US" altLang="en-US" b="1" dirty="0"/>
          </a:p>
          <a:p>
            <a:pPr>
              <a:lnSpc>
                <a:spcPct val="250000"/>
              </a:lnSpc>
            </a:pPr>
            <a:r>
              <a:rPr lang="en-US" altLang="en-US" b="1" dirty="0"/>
              <a:t>3. </a:t>
            </a:r>
            <a:r>
              <a:rPr lang="en-US" altLang="en-US" b="1" dirty="0" err="1"/>
              <a:t>Kết</a:t>
            </a:r>
            <a:r>
              <a:rPr lang="en-US" altLang="en-US" b="1" dirty="0"/>
              <a:t> </a:t>
            </a:r>
            <a:r>
              <a:rPr lang="en-US" altLang="en-US" b="1" dirty="0" err="1"/>
              <a:t>quả</a:t>
            </a:r>
            <a:r>
              <a:rPr lang="en-US" altLang="en-US" b="1" dirty="0"/>
              <a:t> </a:t>
            </a:r>
            <a:r>
              <a:rPr lang="en-US" altLang="en-US" b="1" dirty="0" err="1"/>
              <a:t>thực</a:t>
            </a:r>
            <a:r>
              <a:rPr lang="en-US" altLang="en-US" b="1" dirty="0"/>
              <a:t> </a:t>
            </a:r>
            <a:r>
              <a:rPr lang="en-US" altLang="en-US" b="1" dirty="0" err="1"/>
              <a:t>hiện</a:t>
            </a:r>
            <a:endParaRPr lang="en-US" altLang="en-US" b="1" dirty="0"/>
          </a:p>
        </p:txBody>
      </p:sp>
      <p:cxnSp>
        <p:nvCxnSpPr>
          <p:cNvPr id="7172"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7173"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DA69C76B-F17D-420E-A846-9E8CCB8BCA84}" type="datetime1">
              <a:rPr lang="vi-VN" altLang="en-US" sz="1400"/>
              <a:pPr eaLnBrk="1" hangingPunct="1"/>
              <a:t>10/06/2025</a:t>
            </a:fld>
            <a:endParaRPr lang="vi-VN" altLang="en-US" sz="1400"/>
          </a:p>
        </p:txBody>
      </p:sp>
      <p:sp>
        <p:nvSpPr>
          <p:cNvPr id="7175"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8CD764FE-1940-402D-977E-7A357B26E349}" type="slidenum">
              <a:rPr lang="en-US" altLang="en-US" sz="1400"/>
              <a:pPr algn="r" eaLnBrk="1" hangingPunct="1"/>
              <a:t>2</a:t>
            </a:fld>
            <a:endParaRPr lang="en-US" altLang="en-US" sz="1400"/>
          </a:p>
        </p:txBody>
      </p:sp>
      <p:sp>
        <p:nvSpPr>
          <p:cNvPr id="8"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20</a:t>
            </a:fld>
            <a:endParaRPr lang="en-US" altLang="en-US" sz="1400"/>
          </a:p>
        </p:txBody>
      </p:sp>
      <p:sp>
        <p:nvSpPr>
          <p:cNvPr id="10" name="Rectangle 9"/>
          <p:cNvSpPr/>
          <p:nvPr/>
        </p:nvSpPr>
        <p:spPr>
          <a:xfrm>
            <a:off x="939800" y="5769114"/>
            <a:ext cx="6705600" cy="707886"/>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Sơ đồ khối chương trình hiện thực phương pháp DTC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trên</a:t>
            </a:r>
            <a:r>
              <a:rPr lang="en-US" sz="2000" b="1" dirty="0">
                <a:latin typeface="Arial" panose="020B0604020202020204" pitchFamily="34" charset="0"/>
                <a:ea typeface="Calibri" panose="020F0502020204030204" pitchFamily="34" charset="0"/>
                <a:cs typeface="Arial" panose="020B0604020202020204" pitchFamily="34" charset="0"/>
              </a:rPr>
              <a:t> vi </a:t>
            </a:r>
            <a:r>
              <a:rPr lang="en-US" sz="2000" b="1" dirty="0" err="1">
                <a:latin typeface="Arial" panose="020B0604020202020204" pitchFamily="34" charset="0"/>
                <a:ea typeface="Calibri" panose="020F0502020204030204" pitchFamily="34" charset="0"/>
                <a:cs typeface="Arial" panose="020B0604020202020204" pitchFamily="34" charset="0"/>
              </a:rPr>
              <a:t>điều</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khiển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3" descr="DTC_VDK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110" y="1778888"/>
            <a:ext cx="2350580" cy="391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DTC_VD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8" y="1955799"/>
            <a:ext cx="6151626" cy="386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5614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21</a:t>
            </a:fld>
            <a:endParaRPr lang="en-US" altLang="en-US" sz="1400"/>
          </a:p>
        </p:txBody>
      </p:sp>
      <p:sp>
        <p:nvSpPr>
          <p:cNvPr id="10" name="Rectangle 9"/>
          <p:cNvSpPr/>
          <p:nvPr/>
        </p:nvSpPr>
        <p:spPr>
          <a:xfrm>
            <a:off x="939800" y="5997714"/>
            <a:ext cx="6705600" cy="400110"/>
          </a:xfrm>
          <a:prstGeom prst="rect">
            <a:avLst/>
          </a:prstGeom>
        </p:spPr>
        <p:txBody>
          <a:bodyPr wrap="square">
            <a:spAutoFit/>
          </a:bodyPr>
          <a:lstStyle/>
          <a:p>
            <a:pPr algn="ctr">
              <a:spcAft>
                <a:spcPts val="800"/>
              </a:spcAft>
            </a:pPr>
            <a:r>
              <a:rPr lang="en-US" sz="2000" b="1" dirty="0">
                <a:latin typeface="Arial" panose="020B0604020202020204" pitchFamily="34" charset="0"/>
                <a:ea typeface="Calibri" panose="020F0502020204030204" pitchFamily="34" charset="0"/>
                <a:cs typeface="Arial" panose="020B0604020202020204" pitchFamily="34" charset="0"/>
              </a:rPr>
              <a:t>P</a:t>
            </a:r>
            <a:r>
              <a:rPr lang="vi-VN" sz="2000" b="1" dirty="0">
                <a:latin typeface="Arial" panose="020B0604020202020204" pitchFamily="34" charset="0"/>
                <a:ea typeface="Calibri" panose="020F0502020204030204" pitchFamily="34" charset="0"/>
                <a:cs typeface="Arial" panose="020B0604020202020204" pitchFamily="34" charset="0"/>
              </a:rPr>
              <a:t>hương pháp </a:t>
            </a:r>
            <a:r>
              <a:rPr lang="en-US" sz="2000" b="1" dirty="0">
                <a:latin typeface="Arial" panose="020B0604020202020204" pitchFamily="34" charset="0"/>
                <a:ea typeface="Calibri" panose="020F0502020204030204" pitchFamily="34" charset="0"/>
                <a:cs typeface="Arial" panose="020B0604020202020204" pitchFamily="34" charset="0"/>
              </a:rPr>
              <a:t>FO</a:t>
            </a:r>
            <a:r>
              <a:rPr lang="vi-VN" sz="2000" b="1" dirty="0">
                <a:latin typeface="Arial" panose="020B0604020202020204" pitchFamily="34" charset="0"/>
                <a:ea typeface="Calibri" panose="020F0502020204030204" pitchFamily="34" charset="0"/>
                <a:cs typeface="Arial" panose="020B0604020202020204" pitchFamily="34" charset="0"/>
              </a:rPr>
              <a:t>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cho</a:t>
            </a:r>
            <a:r>
              <a:rPr lang="en-US" sz="2000" b="1" dirty="0">
                <a:latin typeface="Arial" panose="020B0604020202020204" pitchFamily="34" charset="0"/>
                <a:ea typeface="Calibri" panose="020F0502020204030204" pitchFamily="34" charset="0"/>
                <a:cs typeface="Arial" panose="020B0604020202020204" pitchFamily="34" charset="0"/>
              </a:rPr>
              <a:t> PMSM</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6147" name="Picture 3"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673951"/>
            <a:ext cx="4940627" cy="44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943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22</a:t>
            </a:fld>
            <a:endParaRPr lang="en-US" altLang="en-US" sz="1400"/>
          </a:p>
        </p:txBody>
      </p:sp>
      <p:sp>
        <p:nvSpPr>
          <p:cNvPr id="10" name="Rectangle 9"/>
          <p:cNvSpPr/>
          <p:nvPr/>
        </p:nvSpPr>
        <p:spPr>
          <a:xfrm>
            <a:off x="939800" y="5769114"/>
            <a:ext cx="6705600" cy="707886"/>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Sơ đồ khối chương trình hiện thực phương pháp </a:t>
            </a:r>
            <a:r>
              <a:rPr lang="en-US" sz="2000" b="1" dirty="0">
                <a:latin typeface="Arial" panose="020B0604020202020204" pitchFamily="34" charset="0"/>
                <a:ea typeface="Calibri" panose="020F0502020204030204" pitchFamily="34" charset="0"/>
                <a:cs typeface="Arial" panose="020B0604020202020204" pitchFamily="34" charset="0"/>
              </a:rPr>
              <a:t>FOC </a:t>
            </a:r>
            <a:r>
              <a:rPr lang="en-US" sz="2000" b="1" dirty="0" err="1">
                <a:latin typeface="Arial" panose="020B0604020202020204" pitchFamily="34" charset="0"/>
                <a:ea typeface="Calibri" panose="020F0502020204030204" pitchFamily="34" charset="0"/>
                <a:cs typeface="Arial" panose="020B0604020202020204" pitchFamily="34" charset="0"/>
              </a:rPr>
              <a:t>trên</a:t>
            </a:r>
            <a:r>
              <a:rPr lang="en-US" sz="2000" b="1" dirty="0">
                <a:latin typeface="Arial" panose="020B0604020202020204" pitchFamily="34" charset="0"/>
                <a:ea typeface="Calibri" panose="020F0502020204030204" pitchFamily="34" charset="0"/>
                <a:cs typeface="Arial" panose="020B0604020202020204" pitchFamily="34" charset="0"/>
              </a:rPr>
              <a:t> vi </a:t>
            </a:r>
            <a:r>
              <a:rPr lang="en-US" sz="2000" b="1" dirty="0" err="1">
                <a:latin typeface="Arial" panose="020B0604020202020204" pitchFamily="34" charset="0"/>
                <a:ea typeface="Calibri" panose="020F0502020204030204" pitchFamily="34" charset="0"/>
                <a:cs typeface="Arial" panose="020B0604020202020204" pitchFamily="34" charset="0"/>
              </a:rPr>
              <a:t>điều</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khiển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3074" name="Picture 2" descr="FOC_VDK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5500" y="1693551"/>
            <a:ext cx="1303401" cy="390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FOC_VDK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58" y="1992763"/>
            <a:ext cx="5936742" cy="376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1182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23</a:t>
            </a:fld>
            <a:endParaRPr lang="en-US" altLang="en-US" sz="1400"/>
          </a:p>
        </p:txBody>
      </p:sp>
      <p:sp>
        <p:nvSpPr>
          <p:cNvPr id="10" name="Rectangle 9"/>
          <p:cNvSpPr/>
          <p:nvPr/>
        </p:nvSpPr>
        <p:spPr>
          <a:xfrm>
            <a:off x="857385" y="6062543"/>
            <a:ext cx="7696199" cy="400110"/>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Dòng điện 3 pha</a:t>
            </a:r>
            <a:r>
              <a:rPr lang="en-US" sz="2000" b="1" dirty="0">
                <a:latin typeface="Arial" panose="020B0604020202020204" pitchFamily="34" charset="0"/>
                <a:ea typeface="Calibri" panose="020F0502020204030204" pitchFamily="34" charset="0"/>
                <a:cs typeface="Arial" panose="020B0604020202020204" pitchFamily="34" charset="0"/>
              </a:rPr>
              <a:t>, </a:t>
            </a:r>
            <a:r>
              <a:rPr lang="vi-VN" sz="2000" b="1" dirty="0">
                <a:latin typeface="Arial" panose="020B0604020202020204" pitchFamily="34" charset="0"/>
                <a:ea typeface="Calibri" panose="020F0502020204030204" pitchFamily="34" charset="0"/>
                <a:cs typeface="Arial" panose="020B0604020202020204" pitchFamily="34" charset="0"/>
              </a:rPr>
              <a:t>kỹ thuật điều rộng xung vector không gian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4098" name="Picture 2" descr="PLA_H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169972"/>
            <a:ext cx="6972571" cy="36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2101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24</a:t>
            </a:fld>
            <a:endParaRPr lang="en-US" altLang="en-US" sz="1400"/>
          </a:p>
        </p:txBody>
      </p:sp>
      <p:sp>
        <p:nvSpPr>
          <p:cNvPr id="10" name="Rectangle 9"/>
          <p:cNvSpPr/>
          <p:nvPr/>
        </p:nvSpPr>
        <p:spPr>
          <a:xfrm>
            <a:off x="1219199" y="6022975"/>
            <a:ext cx="6972571" cy="400110"/>
          </a:xfrm>
          <a:prstGeom prst="rect">
            <a:avLst/>
          </a:prstGeom>
        </p:spPr>
        <p:txBody>
          <a:bodyPr wrap="square">
            <a:spAutoFit/>
          </a:bodyPr>
          <a:lstStyle/>
          <a:p>
            <a:pPr algn="ctr">
              <a:spcAft>
                <a:spcPts val="800"/>
              </a:spcAft>
            </a:pPr>
            <a:r>
              <a:rPr lang="vi-VN" sz="2000" b="1" dirty="0">
                <a:latin typeface="Arial" panose="020B0604020202020204" pitchFamily="34" charset="0"/>
                <a:ea typeface="Calibri" panose="020F0502020204030204" pitchFamily="34" charset="0"/>
                <a:cs typeface="Arial" panose="020B0604020202020204" pitchFamily="34" charset="0"/>
              </a:rPr>
              <a:t>Dòng điện 3 pha</a:t>
            </a:r>
            <a:r>
              <a:rPr lang="en-US" sz="2000" b="1" dirty="0">
                <a:latin typeface="Arial" panose="020B0604020202020204" pitchFamily="34" charset="0"/>
                <a:ea typeface="Calibri" panose="020F0502020204030204" pitchFamily="34" charset="0"/>
                <a:cs typeface="Arial" panose="020B0604020202020204" pitchFamily="34" charset="0"/>
              </a:rPr>
              <a:t>, </a:t>
            </a:r>
            <a:r>
              <a:rPr lang="vi-VN" sz="2000" b="1" dirty="0">
                <a:latin typeface="Arial" panose="020B0604020202020204" pitchFamily="34" charset="0"/>
                <a:ea typeface="Calibri" panose="020F0502020204030204" pitchFamily="34" charset="0"/>
                <a:cs typeface="Arial" panose="020B0604020202020204" pitchFamily="34" charset="0"/>
              </a:rPr>
              <a:t>kỹ thuật điều rộng xung sine</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5122" name="Picture 2" descr="PLA_H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629" y="2185989"/>
            <a:ext cx="7050141"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756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3. KẾT QUẢ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25</a:t>
            </a:fld>
            <a:endParaRPr lang="en-US" altLang="en-US" sz="1400"/>
          </a:p>
        </p:txBody>
      </p:sp>
      <p:sp>
        <p:nvSpPr>
          <p:cNvPr id="10" name="Rectangle 9"/>
          <p:cNvSpPr/>
          <p:nvPr/>
        </p:nvSpPr>
        <p:spPr>
          <a:xfrm>
            <a:off x="35629" y="3702784"/>
            <a:ext cx="1453735" cy="1631216"/>
          </a:xfrm>
          <a:prstGeom prst="rect">
            <a:avLst/>
          </a:prstGeom>
        </p:spPr>
        <p:txBody>
          <a:bodyPr wrap="square">
            <a:spAutoFit/>
          </a:bodyPr>
          <a:lstStyle/>
          <a:p>
            <a:pPr algn="just">
              <a:spcAft>
                <a:spcPts val="800"/>
              </a:spcAft>
            </a:pPr>
            <a:r>
              <a:rPr lang="en-US" sz="2000" b="1" dirty="0">
                <a:latin typeface="Arial" panose="020B0604020202020204" pitchFamily="34" charset="0"/>
                <a:ea typeface="Calibri" panose="020F0502020204030204" pitchFamily="34" charset="0"/>
                <a:cs typeface="Arial" panose="020B0604020202020204" pitchFamily="34" charset="0"/>
              </a:rPr>
              <a:t>K</a:t>
            </a:r>
            <a:r>
              <a:rPr lang="vi-VN" sz="2000" b="1" dirty="0">
                <a:latin typeface="Arial" panose="020B0604020202020204" pitchFamily="34" charset="0"/>
                <a:ea typeface="Calibri" panose="020F0502020204030204" pitchFamily="34" charset="0"/>
                <a:cs typeface="Arial" panose="020B0604020202020204" pitchFamily="34" charset="0"/>
              </a:rPr>
              <a:t>ết quả nghiên cứu và chỉ tiêu đánh giá</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496291" y="1772420"/>
            <a:ext cx="7528953" cy="4628380"/>
          </a:xfrm>
          <a:prstGeom prst="rect">
            <a:avLst/>
          </a:prstGeom>
        </p:spPr>
      </p:pic>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194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3. KẾT QUẢ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26</a:t>
            </a:fld>
            <a:endParaRPr lang="en-US" altLang="en-US" sz="1400"/>
          </a:p>
        </p:txBody>
      </p:sp>
      <p:sp>
        <p:nvSpPr>
          <p:cNvPr id="9" name="Rectangle 8"/>
          <p:cNvSpPr/>
          <p:nvPr/>
        </p:nvSpPr>
        <p:spPr>
          <a:xfrm>
            <a:off x="228600" y="1905000"/>
            <a:ext cx="8153400" cy="4390946"/>
          </a:xfrm>
          <a:prstGeom prst="rect">
            <a:avLst/>
          </a:prstGeom>
        </p:spPr>
        <p:txBody>
          <a:bodyPr wrap="square">
            <a:spAutoFit/>
          </a:bodyPr>
          <a:lstStyle/>
          <a:p>
            <a:pPr>
              <a:lnSpc>
                <a:spcPct val="200000"/>
              </a:lnSpc>
              <a:spcAft>
                <a:spcPts val="800"/>
              </a:spcAft>
            </a:pPr>
            <a:r>
              <a:rPr lang="en-US" sz="2800" b="1" dirty="0">
                <a:latin typeface="Arial" panose="020B0604020202020204" pitchFamily="34" charset="0"/>
                <a:ea typeface="Calibri" panose="020F0502020204030204" pitchFamily="34" charset="0"/>
                <a:cs typeface="Arial" panose="020B0604020202020204" pitchFamily="34" charset="0"/>
              </a:rPr>
              <a:t>Ý </a:t>
            </a:r>
            <a:r>
              <a:rPr lang="en-US" sz="2800" b="1" dirty="0" err="1">
                <a:latin typeface="Arial" panose="020B0604020202020204" pitchFamily="34" charset="0"/>
                <a:ea typeface="Calibri" panose="020F0502020204030204" pitchFamily="34" charset="0"/>
                <a:cs typeface="Arial" panose="020B0604020202020204" pitchFamily="34" charset="0"/>
              </a:rPr>
              <a:t>nghĩa</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khoa</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học</a:t>
            </a:r>
            <a:endParaRPr lang="en-US" sz="2800" b="1" dirty="0">
              <a:latin typeface="Arial" panose="020B0604020202020204" pitchFamily="34" charset="0"/>
              <a:ea typeface="Calibri" panose="020F0502020204030204" pitchFamily="34" charset="0"/>
              <a:cs typeface="Arial" panose="020B0604020202020204" pitchFamily="34" charset="0"/>
            </a:endParaRPr>
          </a:p>
          <a:p>
            <a:pPr marL="457200" indent="-457200" algn="just">
              <a:lnSpc>
                <a:spcPct val="125000"/>
              </a:lnSpc>
              <a:spcAft>
                <a:spcPts val="800"/>
              </a:spcAft>
              <a:buFont typeface="Wingdings" panose="05000000000000000000" pitchFamily="2" charset="2"/>
              <a:buChar char="ü"/>
            </a:pPr>
            <a:r>
              <a:rPr lang="en-US" sz="2400" dirty="0">
                <a:latin typeface="Arial" panose="020B0604020202020204" pitchFamily="34" charset="0"/>
                <a:ea typeface="Calibri" panose="020F0502020204030204" pitchFamily="34" charset="0"/>
                <a:cs typeface="Arial" panose="020B0604020202020204" pitchFamily="34" charset="0"/>
              </a:rPr>
              <a:t>C</a:t>
            </a:r>
            <a:r>
              <a:rPr lang="vi-VN" sz="2400" dirty="0">
                <a:latin typeface="Arial" panose="020B0604020202020204" pitchFamily="34" charset="0"/>
                <a:ea typeface="Calibri" panose="020F0502020204030204" pitchFamily="34" charset="0"/>
                <a:cs typeface="Arial" panose="020B0604020202020204" pitchFamily="34" charset="0"/>
              </a:rPr>
              <a:t>ó thể được sử dụng để thực hiện Luận án tiến sĩ </a:t>
            </a:r>
            <a:r>
              <a:rPr lang="en-US" sz="2400" dirty="0" err="1">
                <a:latin typeface="Arial" panose="020B0604020202020204" pitchFamily="34" charset="0"/>
                <a:ea typeface="Calibri" panose="020F0502020204030204" pitchFamily="34" charset="0"/>
                <a:cs typeface="Arial" panose="020B0604020202020204" pitchFamily="34" charset="0"/>
              </a:rPr>
              <a:t>ngành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Kỹ</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thuật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điện</a:t>
            </a:r>
            <a:r>
              <a:rPr lang="vi-VN" sz="2400" dirty="0">
                <a:latin typeface="Arial" panose="020B0604020202020204" pitchFamily="34" charset="0"/>
                <a:ea typeface="Calibri" panose="020F0502020204030204" pitchFamily="34" charset="0"/>
                <a:cs typeface="Arial" panose="020B0604020202020204" pitchFamily="34" charset="0"/>
              </a:rPr>
              <a:t>, xuất bản trên các tạp chí chuyên ngành uy tín</a:t>
            </a:r>
            <a:r>
              <a:rPr lang="en-US" sz="2400" dirty="0">
                <a:latin typeface="Arial" panose="020B0604020202020204" pitchFamily="34" charset="0"/>
                <a:ea typeface="Calibri" panose="020F0502020204030204" pitchFamily="34" charset="0"/>
                <a:cs typeface="Arial" panose="020B0604020202020204" pitchFamily="34" charset="0"/>
              </a:rPr>
              <a:t>.</a:t>
            </a:r>
            <a:endParaRPr lang="vi-VN" sz="2400" dirty="0">
              <a:latin typeface="Arial" panose="020B0604020202020204" pitchFamily="34" charset="0"/>
              <a:ea typeface="Calibri" panose="020F0502020204030204" pitchFamily="34" charset="0"/>
              <a:cs typeface="Arial" panose="020B0604020202020204" pitchFamily="34" charset="0"/>
            </a:endParaRPr>
          </a:p>
          <a:p>
            <a:pPr marL="457200" indent="-457200" algn="just">
              <a:lnSpc>
                <a:spcPct val="125000"/>
              </a:lnSpc>
              <a:spcAft>
                <a:spcPts val="800"/>
              </a:spcAft>
              <a:buFont typeface="Wingdings" panose="05000000000000000000" pitchFamily="2" charset="2"/>
              <a:buChar char="ü"/>
            </a:pPr>
            <a:r>
              <a:rPr lang="en-US" sz="2400" dirty="0">
                <a:latin typeface="Arial" panose="020B0604020202020204" pitchFamily="34" charset="0"/>
                <a:ea typeface="Calibri" panose="020F0502020204030204" pitchFamily="34" charset="0"/>
                <a:cs typeface="Arial" panose="020B0604020202020204" pitchFamily="34" charset="0"/>
              </a:rPr>
              <a:t>C</a:t>
            </a:r>
            <a:r>
              <a:rPr lang="vi-VN" sz="2400" dirty="0">
                <a:latin typeface="Arial" panose="020B0604020202020204" pitchFamily="34" charset="0"/>
                <a:ea typeface="Calibri" panose="020F0502020204030204" pitchFamily="34" charset="0"/>
                <a:cs typeface="Arial" panose="020B0604020202020204" pitchFamily="34" charset="0"/>
              </a:rPr>
              <a:t>ó thể được nhân rộng để điều khiển các hệ thống khác; phục vụ giảng dạy, nghiên cứu khoa học các ngành khác như Kỹ thuật điều khiển và tự động hóa, Kỹ thuật cơ điện tử</a:t>
            </a:r>
            <a:r>
              <a:rPr lang="en-US" sz="2400" dirty="0">
                <a:latin typeface="Arial" panose="020B0604020202020204" pitchFamily="34" charset="0"/>
                <a:ea typeface="Calibri" panose="020F0502020204030204" pitchFamily="34" charset="0"/>
                <a:cs typeface="Arial" panose="020B0604020202020204" pitchFamily="34" charset="0"/>
              </a:rPr>
              <a:t>.</a:t>
            </a:r>
            <a:endParaRPr lang="vi-VN" sz="2400"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744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TÀI LIỆU THAM KHẢO</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27</a:t>
            </a:fld>
            <a:endParaRPr lang="en-US" altLang="en-US" sz="1400"/>
          </a:p>
        </p:txBody>
      </p:sp>
      <p:sp>
        <p:nvSpPr>
          <p:cNvPr id="7"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 name="Rectangle 8"/>
          <p:cNvSpPr/>
          <p:nvPr/>
        </p:nvSpPr>
        <p:spPr>
          <a:xfrm>
            <a:off x="228600" y="1905000"/>
            <a:ext cx="8763000" cy="4037003"/>
          </a:xfrm>
          <a:prstGeom prst="rect">
            <a:avLst/>
          </a:prstGeom>
        </p:spPr>
        <p:txBody>
          <a:bodyPr wrap="square">
            <a:spAutoFit/>
          </a:bodyPr>
          <a:lstStyle/>
          <a:p>
            <a:pPr algn="just">
              <a:lnSpc>
                <a:spcPct val="150000"/>
              </a:lnSpc>
              <a:spcAft>
                <a:spcPts val="800"/>
              </a:spcAft>
            </a:pPr>
            <a:r>
              <a:rPr lang="en-US" dirty="0">
                <a:latin typeface="Arial" panose="020B0604020202020204" pitchFamily="34" charset="0"/>
                <a:ea typeface="Calibri" panose="020F0502020204030204" pitchFamily="34" charset="0"/>
                <a:cs typeface="Arial" panose="020B0604020202020204" pitchFamily="34" charset="0"/>
              </a:rPr>
              <a:t>[1] </a:t>
            </a:r>
            <a:r>
              <a:rPr lang="en-US" dirty="0" err="1">
                <a:latin typeface="Arial" panose="020B0604020202020204" pitchFamily="34" charset="0"/>
                <a:ea typeface="Calibri" panose="020F0502020204030204" pitchFamily="34" charset="0"/>
                <a:cs typeface="Arial" panose="020B0604020202020204" pitchFamily="34" charset="0"/>
              </a:rPr>
              <a:t>Abassi</a:t>
            </a:r>
            <a:r>
              <a:rPr lang="en-US" dirty="0">
                <a:latin typeface="Arial" panose="020B0604020202020204" pitchFamily="34" charset="0"/>
                <a:ea typeface="Calibri" panose="020F0502020204030204" pitchFamily="34" charset="0"/>
                <a:cs typeface="Arial" panose="020B0604020202020204" pitchFamily="34" charset="0"/>
              </a:rPr>
              <a:t>, M., et al. (2015). Performance analysis of FOC and DTC for PMSM drives using SVPWM technique. Proceedings of the 2015 16th International Conference on Sciences and Techniques of Automatic Control and Computer Engineering (STA), Monastir, Tunisia, 228-233.</a:t>
            </a:r>
          </a:p>
          <a:p>
            <a:pPr algn="just">
              <a:lnSpc>
                <a:spcPct val="150000"/>
              </a:lnSpc>
              <a:spcAft>
                <a:spcPts val="800"/>
              </a:spcAft>
            </a:pPr>
            <a:r>
              <a:rPr lang="en-US" dirty="0">
                <a:latin typeface="Arial" panose="020B0604020202020204" pitchFamily="34" charset="0"/>
                <a:ea typeface="Calibri" panose="020F0502020204030204" pitchFamily="34" charset="0"/>
                <a:cs typeface="Arial" panose="020B0604020202020204" pitchFamily="34" charset="0"/>
              </a:rPr>
              <a:t>[2] Wang, Z., et al. (2016). Field-Oriented Control and Direct Torque Control for Paralleled VSIs Fed PMSM Drives with Variable Switching Frequencies: IEEE Transactions on Power Electronics, 31(3), 2417-2428.</a:t>
            </a:r>
          </a:p>
          <a:p>
            <a:pPr algn="just">
              <a:lnSpc>
                <a:spcPct val="150000"/>
              </a:lnSpc>
              <a:spcAft>
                <a:spcPts val="800"/>
              </a:spcAft>
            </a:pPr>
            <a:r>
              <a:rPr lang="en-US" dirty="0">
                <a:latin typeface="Arial" panose="020B0604020202020204" pitchFamily="34" charset="0"/>
                <a:ea typeface="Calibri" panose="020F0502020204030204" pitchFamily="34" charset="0"/>
                <a:cs typeface="Arial" panose="020B0604020202020204" pitchFamily="34" charset="0"/>
              </a:rPr>
              <a:t>[3] </a:t>
            </a:r>
            <a:r>
              <a:rPr lang="en-US" dirty="0" err="1">
                <a:latin typeface="Arial" panose="020B0604020202020204" pitchFamily="34" charset="0"/>
                <a:ea typeface="Calibri" panose="020F0502020204030204" pitchFamily="34" charset="0"/>
                <a:cs typeface="Arial" panose="020B0604020202020204" pitchFamily="34" charset="0"/>
              </a:rPr>
              <a:t>Mohanraj</a:t>
            </a:r>
            <a:r>
              <a:rPr lang="en-US" dirty="0">
                <a:latin typeface="Arial" panose="020B0604020202020204" pitchFamily="34" charset="0"/>
                <a:ea typeface="Calibri" panose="020F0502020204030204" pitchFamily="34" charset="0"/>
                <a:cs typeface="Arial" panose="020B0604020202020204" pitchFamily="34" charset="0"/>
              </a:rPr>
              <a:t>, D., et al. (2022). Critical Aspects of Electric Motor Drive Controllers and Mitigation of Torque Ripple-Review: IEEE Access, 10, 73635-73674.</a:t>
            </a:r>
          </a:p>
        </p:txBody>
      </p:sp>
    </p:spTree>
    <p:extLst>
      <p:ext uri="{BB962C8B-B14F-4D97-AF65-F5344CB8AC3E}">
        <p14:creationId xmlns:p14="http://schemas.microsoft.com/office/powerpoint/2010/main" val="303626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TÀI LIỆU THAM KHẢO</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28</a:t>
            </a:fld>
            <a:endParaRPr lang="en-US" altLang="en-US" sz="1400"/>
          </a:p>
        </p:txBody>
      </p:sp>
      <p:sp>
        <p:nvSpPr>
          <p:cNvPr id="7"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 name="Rectangle 8"/>
          <p:cNvSpPr/>
          <p:nvPr/>
        </p:nvSpPr>
        <p:spPr>
          <a:xfrm>
            <a:off x="228600" y="1905000"/>
            <a:ext cx="8763000" cy="4386457"/>
          </a:xfrm>
          <a:prstGeom prst="rect">
            <a:avLst/>
          </a:prstGeom>
        </p:spPr>
        <p:txBody>
          <a:bodyPr wrap="square">
            <a:spAutoFit/>
          </a:bodyPr>
          <a:lstStyle/>
          <a:p>
            <a:pPr algn="just" latinLnBrk="1">
              <a:lnSpc>
                <a:spcPct val="175000"/>
              </a:lnSpc>
            </a:pPr>
            <a:r>
              <a:rPr lang="en-US" dirty="0">
                <a:latin typeface="Arial" panose="020B0604020202020204" pitchFamily="34" charset="0"/>
                <a:ea typeface="Calibri" panose="020F0502020204030204" pitchFamily="34" charset="0"/>
                <a:cs typeface="Arial" panose="020B0604020202020204" pitchFamily="34" charset="0"/>
              </a:rPr>
              <a:t>[4] </a:t>
            </a:r>
            <a:r>
              <a:rPr lang="en-US" dirty="0" err="1">
                <a:latin typeface="Arial" panose="020B0604020202020204" pitchFamily="34" charset="0"/>
                <a:ea typeface="Calibri" panose="020F0502020204030204" pitchFamily="34" charset="0"/>
                <a:cs typeface="Arial" panose="020B0604020202020204" pitchFamily="34" charset="0"/>
              </a:rPr>
              <a:t>Autonics</a:t>
            </a:r>
            <a:r>
              <a:rPr lang="en-US" dirty="0">
                <a:latin typeface="Arial" panose="020B0604020202020204" pitchFamily="34" charset="0"/>
                <a:ea typeface="Calibri" panose="020F0502020204030204" pitchFamily="34" charset="0"/>
                <a:cs typeface="Arial" panose="020B0604020202020204" pitchFamily="34" charset="0"/>
              </a:rPr>
              <a:t> Corporation. (2024). E50S8-3000-3-T-24-CR - 50 mm Incremental Rotary Encoder. Retrieved from https://www.autonics.com/</a:t>
            </a:r>
          </a:p>
          <a:p>
            <a:pPr algn="just" latinLnBrk="1">
              <a:lnSpc>
                <a:spcPct val="175000"/>
              </a:lnSpc>
            </a:pPr>
            <a:r>
              <a:rPr lang="en-US" dirty="0">
                <a:latin typeface="Arial" panose="020B0604020202020204" pitchFamily="34" charset="0"/>
                <a:ea typeface="Calibri" panose="020F0502020204030204" pitchFamily="34" charset="0"/>
                <a:cs typeface="Arial" panose="020B0604020202020204" pitchFamily="34" charset="0"/>
              </a:rPr>
              <a:t>[5] Microchip Technology Inc. (2021). PIC32MK General Purpose and Motor Control (GPK/MCM) with CAN FD Family. Retrieved from https://www.microchip.com/</a:t>
            </a:r>
          </a:p>
          <a:p>
            <a:pPr algn="just" latinLnBrk="1">
              <a:lnSpc>
                <a:spcPct val="175000"/>
              </a:lnSpc>
            </a:pPr>
            <a:r>
              <a:rPr lang="en-US" dirty="0">
                <a:latin typeface="Arial" panose="020B0604020202020204" pitchFamily="34" charset="0"/>
                <a:ea typeface="Calibri" panose="020F0502020204030204" pitchFamily="34" charset="0"/>
                <a:cs typeface="Arial" panose="020B0604020202020204" pitchFamily="34" charset="0"/>
              </a:rPr>
              <a:t>[6] Allegro </a:t>
            </a:r>
            <a:r>
              <a:rPr lang="en-US" dirty="0" err="1">
                <a:latin typeface="Arial" panose="020B0604020202020204" pitchFamily="34" charset="0"/>
                <a:ea typeface="Calibri" panose="020F0502020204030204" pitchFamily="34" charset="0"/>
                <a:cs typeface="Arial" panose="020B0604020202020204" pitchFamily="34" charset="0"/>
              </a:rPr>
              <a:t>MicroSystems</a:t>
            </a:r>
            <a:r>
              <a:rPr lang="en-US" dirty="0">
                <a:latin typeface="Arial" panose="020B0604020202020204" pitchFamily="34" charset="0"/>
                <a:ea typeface="Calibri" panose="020F0502020204030204" pitchFamily="34" charset="0"/>
                <a:cs typeface="Arial" panose="020B0604020202020204" pitchFamily="34" charset="0"/>
              </a:rPr>
              <a:t>. (2024). ACS724 Automotive-Grade, </a:t>
            </a:r>
            <a:r>
              <a:rPr lang="en-US" dirty="0" err="1">
                <a:latin typeface="Arial" panose="020B0604020202020204" pitchFamily="34" charset="0"/>
                <a:ea typeface="Calibri" panose="020F0502020204030204" pitchFamily="34" charset="0"/>
                <a:cs typeface="Arial" panose="020B0604020202020204" pitchFamily="34" charset="0"/>
              </a:rPr>
              <a:t>Galvanically</a:t>
            </a:r>
            <a:r>
              <a:rPr lang="en-US" dirty="0">
                <a:latin typeface="Arial" panose="020B0604020202020204" pitchFamily="34" charset="0"/>
                <a:ea typeface="Calibri" panose="020F0502020204030204" pitchFamily="34" charset="0"/>
                <a:cs typeface="Arial" panose="020B0604020202020204" pitchFamily="34" charset="0"/>
              </a:rPr>
              <a:t> Isolated Current Sensor IC with Common-Mode Field Rejection in a Small-Footprint SOIC8 Package. Retrieved from https://www.allegromicro.com/</a:t>
            </a:r>
          </a:p>
          <a:p>
            <a:pPr algn="just" latinLnBrk="1">
              <a:lnSpc>
                <a:spcPct val="175000"/>
              </a:lnSpc>
            </a:pPr>
            <a:r>
              <a:rPr lang="en-US" dirty="0">
                <a:latin typeface="Arial" panose="020B0604020202020204" pitchFamily="34" charset="0"/>
                <a:ea typeface="Calibri" panose="020F0502020204030204" pitchFamily="34" charset="0"/>
                <a:cs typeface="Arial" panose="020B0604020202020204" pitchFamily="34" charset="0"/>
              </a:rPr>
              <a:t>[7] STMicroelectronics. (2016). STGWT40HP65FB Trench gate field-stop IGBT, HB series 650 V, 40 A high speed. Retrieved from https://www.st.com/</a:t>
            </a:r>
          </a:p>
        </p:txBody>
      </p:sp>
    </p:spTree>
    <p:extLst>
      <p:ext uri="{BB962C8B-B14F-4D97-AF65-F5344CB8AC3E}">
        <p14:creationId xmlns:p14="http://schemas.microsoft.com/office/powerpoint/2010/main" val="1364995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TÀI LIỆU THAM KHẢO</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29</a:t>
            </a:fld>
            <a:endParaRPr lang="en-US" altLang="en-US" sz="1400"/>
          </a:p>
        </p:txBody>
      </p:sp>
      <p:sp>
        <p:nvSpPr>
          <p:cNvPr id="7"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 name="Rectangle 8"/>
          <p:cNvSpPr/>
          <p:nvPr/>
        </p:nvSpPr>
        <p:spPr>
          <a:xfrm>
            <a:off x="228600" y="1905000"/>
            <a:ext cx="8763000" cy="4455066"/>
          </a:xfrm>
          <a:prstGeom prst="rect">
            <a:avLst/>
          </a:prstGeom>
        </p:spPr>
        <p:txBody>
          <a:bodyPr wrap="square">
            <a:spAutoFit/>
          </a:bodyPr>
          <a:lstStyle/>
          <a:p>
            <a:pPr algn="just" latinLnBrk="1">
              <a:lnSpc>
                <a:spcPct val="175000"/>
              </a:lnSpc>
            </a:pPr>
            <a:r>
              <a:rPr lang="en-US" dirty="0"/>
              <a:t>[8] </a:t>
            </a:r>
            <a:r>
              <a:rPr lang="en-US" dirty="0" err="1"/>
              <a:t>Cavus</a:t>
            </a:r>
            <a:r>
              <a:rPr lang="en-US" dirty="0"/>
              <a:t>, B., and </a:t>
            </a:r>
            <a:r>
              <a:rPr lang="en-US" dirty="0" err="1"/>
              <a:t>Aktas</a:t>
            </a:r>
            <a:r>
              <a:rPr lang="en-US" dirty="0"/>
              <a:t>, M. (2024). A New Adaptive Terminal Sliding Mode Speed </a:t>
            </a:r>
          </a:p>
          <a:p>
            <a:pPr algn="just" latinLnBrk="1">
              <a:lnSpc>
                <a:spcPct val="175000"/>
              </a:lnSpc>
            </a:pPr>
            <a:r>
              <a:rPr lang="en-US" dirty="0"/>
              <a:t>Control in Flux Weakening Region for DTC Controlled Induction Motor Drive: IEEE </a:t>
            </a:r>
          </a:p>
          <a:p>
            <a:pPr algn="just" latinLnBrk="1">
              <a:lnSpc>
                <a:spcPct val="175000"/>
              </a:lnSpc>
            </a:pPr>
            <a:r>
              <a:rPr lang="en-US" dirty="0"/>
              <a:t>Transactions on Power Electronics, 39(1), 449-458.</a:t>
            </a:r>
          </a:p>
          <a:p>
            <a:pPr algn="just" latinLnBrk="1">
              <a:lnSpc>
                <a:spcPct val="175000"/>
              </a:lnSpc>
            </a:pPr>
            <a:r>
              <a:rPr lang="en-US" dirty="0"/>
              <a:t>[9] Zhang, S., et al. (2024). An Adaptive Strategy for PMSM-Based Disturbance </a:t>
            </a:r>
          </a:p>
          <a:p>
            <a:pPr algn="just" latinLnBrk="1">
              <a:lnSpc>
                <a:spcPct val="175000"/>
              </a:lnSpc>
            </a:pPr>
            <a:r>
              <a:rPr lang="en-US" dirty="0"/>
              <a:t>Estimation and Online Parameter Identification: IEEE/ASME Transactions on </a:t>
            </a:r>
          </a:p>
          <a:p>
            <a:pPr algn="just" latinLnBrk="1">
              <a:lnSpc>
                <a:spcPct val="175000"/>
              </a:lnSpc>
            </a:pPr>
            <a:r>
              <a:rPr lang="en-US" dirty="0"/>
              <a:t>Mechatronics, 29(4), 2522-2533. </a:t>
            </a:r>
          </a:p>
          <a:p>
            <a:pPr algn="just" latinLnBrk="1">
              <a:lnSpc>
                <a:spcPct val="175000"/>
              </a:lnSpc>
            </a:pPr>
            <a:r>
              <a:rPr lang="en-US" dirty="0"/>
              <a:t>[10] Li, T., et al. (2024). Fixed-Time Adaptive Fuzzy Control via Filter and Observer </a:t>
            </a:r>
          </a:p>
          <a:p>
            <a:pPr algn="just" latinLnBrk="1">
              <a:lnSpc>
                <a:spcPct val="175000"/>
              </a:lnSpc>
            </a:pPr>
            <a:r>
              <a:rPr lang="en-US" dirty="0"/>
              <a:t>for Uncertain Nonlinear Systems With Disturbances and Its Application in PMSMs: </a:t>
            </a:r>
          </a:p>
          <a:p>
            <a:pPr algn="just" latinLnBrk="1">
              <a:lnSpc>
                <a:spcPct val="175000"/>
              </a:lnSpc>
            </a:pPr>
            <a:r>
              <a:rPr lang="en-US" dirty="0"/>
              <a:t>IEEE Transactions on Industrial Electronics, 71(11), 14712-14721.</a:t>
            </a:r>
          </a:p>
        </p:txBody>
      </p:sp>
    </p:spTree>
    <p:extLst>
      <p:ext uri="{BB962C8B-B14F-4D97-AF65-F5344CB8AC3E}">
        <p14:creationId xmlns:p14="http://schemas.microsoft.com/office/powerpoint/2010/main" val="1552265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vi-VN" altLang="en-US" b="1" dirty="0">
                <a:solidFill>
                  <a:srgbClr val="008080"/>
                </a:solidFill>
              </a:rPr>
              <a:t>1. THÔNG TIN ĐỀ TÀI</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3</a:t>
            </a:fld>
            <a:endParaRPr lang="en-US" altLang="en-US" sz="1400"/>
          </a:p>
        </p:txBody>
      </p:sp>
      <p:sp>
        <p:nvSpPr>
          <p:cNvPr id="5" name="Rectangle 4"/>
          <p:cNvSpPr/>
          <p:nvPr/>
        </p:nvSpPr>
        <p:spPr>
          <a:xfrm>
            <a:off x="228600" y="1905000"/>
            <a:ext cx="8763000" cy="4418838"/>
          </a:xfrm>
          <a:prstGeom prst="rect">
            <a:avLst/>
          </a:prstGeom>
        </p:spPr>
        <p:txBody>
          <a:bodyPr wrap="square">
            <a:spAutoFit/>
          </a:bodyPr>
          <a:lstStyle/>
          <a:p>
            <a:pPr marL="457200" indent="-457200">
              <a:lnSpc>
                <a:spcPct val="250000"/>
              </a:lnSpc>
              <a:spcAft>
                <a:spcPts val="800"/>
              </a:spcAft>
              <a:buFont typeface="Wingdings" panose="05000000000000000000" pitchFamily="2" charset="2"/>
              <a:buChar char="ü"/>
            </a:pPr>
            <a:r>
              <a:rPr lang="en-US" sz="2800" dirty="0" err="1">
                <a:latin typeface="Arial" panose="020B0604020202020204" pitchFamily="34" charset="0"/>
                <a:ea typeface="Calibri" panose="020F0502020204030204" pitchFamily="34" charset="0"/>
                <a:cs typeface="Arial" panose="020B0604020202020204" pitchFamily="34" charset="0"/>
              </a:rPr>
              <a:t>Tên</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đề</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tài</a:t>
            </a:r>
            <a:r>
              <a:rPr lang="en-US" sz="2800" dirty="0">
                <a:latin typeface="Arial" panose="020B0604020202020204" pitchFamily="34" charset="0"/>
                <a:ea typeface="Calibri" panose="020F0502020204030204" pitchFamily="34" charset="0"/>
                <a:cs typeface="Arial" panose="020B0604020202020204" pitchFamily="34" charset="0"/>
              </a:rPr>
              <a:t>: </a:t>
            </a:r>
            <a:r>
              <a:rPr lang="vi-VN" sz="2800" b="1" dirty="0">
                <a:latin typeface="Arial" panose="020B0604020202020204" pitchFamily="34" charset="0"/>
                <a:ea typeface="Calibri" panose="020F0502020204030204" pitchFamily="34" charset="0"/>
                <a:cs typeface="Arial" panose="020B0604020202020204" pitchFamily="34" charset="0"/>
              </a:rPr>
              <a:t>Xây dựng hệ thống điều khiển cho hệ truyền động điện động cơ – tải</a:t>
            </a:r>
            <a:endParaRPr lang="en-US" sz="2800" b="1"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250000"/>
              </a:lnSpc>
              <a:spcAft>
                <a:spcPts val="800"/>
              </a:spcAft>
              <a:buFont typeface="Wingdings" panose="05000000000000000000" pitchFamily="2" charset="2"/>
              <a:buChar char="ü"/>
            </a:pPr>
            <a:r>
              <a:rPr lang="en-US" sz="2800" dirty="0" err="1">
                <a:latin typeface="Arial" panose="020B0604020202020204" pitchFamily="34" charset="0"/>
                <a:cs typeface="Arial" panose="020B0604020202020204" pitchFamily="34" charset="0"/>
              </a:rPr>
              <a:t>Mã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FOSTECT.2023.32</a:t>
            </a:r>
          </a:p>
          <a:p>
            <a:pPr marL="457200" indent="-457200">
              <a:lnSpc>
                <a:spcPct val="250000"/>
              </a:lnSpc>
              <a:spcAft>
                <a:spcPts val="800"/>
              </a:spcAft>
              <a:buFont typeface="Wingdings" panose="05000000000000000000" pitchFamily="2" charset="2"/>
              <a:buChar char="ü"/>
            </a:pPr>
            <a:r>
              <a:rPr lang="en-US" sz="2800" dirty="0" err="1">
                <a:latin typeface="Arial" panose="020B0604020202020204" pitchFamily="34" charset="0"/>
                <a:ea typeface="Calibri" panose="020F0502020204030204" pitchFamily="34" charset="0"/>
                <a:cs typeface="Arial" panose="020B0604020202020204" pitchFamily="34" charset="0"/>
              </a:rPr>
              <a:t>Dạng</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thực</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hiện</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nghiên</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cứu</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ứng</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dụng</a:t>
            </a:r>
            <a:endParaRPr lang="en-US" sz="2800" b="1" dirty="0">
              <a:latin typeface="Arial" panose="020B0604020202020204" pitchFamily="34" charset="0"/>
              <a:ea typeface="Calibri" panose="020F0502020204030204" pitchFamily="34" charset="0"/>
              <a:cs typeface="Arial" panose="020B0604020202020204" pitchFamily="34" charset="0"/>
            </a:endParaRPr>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TÀI LIỆU THAM KHẢO</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30</a:t>
            </a:fld>
            <a:endParaRPr lang="en-US" altLang="en-US" sz="1400"/>
          </a:p>
        </p:txBody>
      </p:sp>
      <p:sp>
        <p:nvSpPr>
          <p:cNvPr id="7"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 name="Rectangle 8"/>
          <p:cNvSpPr/>
          <p:nvPr/>
        </p:nvSpPr>
        <p:spPr>
          <a:xfrm>
            <a:off x="161925" y="2062454"/>
            <a:ext cx="8820150" cy="3879267"/>
          </a:xfrm>
          <a:prstGeom prst="rect">
            <a:avLst/>
          </a:prstGeom>
        </p:spPr>
        <p:txBody>
          <a:bodyPr wrap="square">
            <a:spAutoFit/>
          </a:bodyPr>
          <a:lstStyle/>
          <a:p>
            <a:pPr algn="just" latinLnBrk="1">
              <a:lnSpc>
                <a:spcPct val="200000"/>
              </a:lnSpc>
            </a:pPr>
            <a:r>
              <a:rPr lang="en-US" dirty="0"/>
              <a:t>[11] Zhang, Y., et al. (2025). Moment of Inertia and Load Torque Identification Based on Adaptive Extended </a:t>
            </a:r>
            <a:r>
              <a:rPr lang="en-US" dirty="0" err="1"/>
              <a:t>Kalman</a:t>
            </a:r>
            <a:r>
              <a:rPr lang="en-US" dirty="0"/>
              <a:t> Filter for Interior Permanent Magnet Synchronous </a:t>
            </a:r>
          </a:p>
          <a:p>
            <a:pPr algn="just" latinLnBrk="1">
              <a:lnSpc>
                <a:spcPct val="200000"/>
              </a:lnSpc>
            </a:pPr>
            <a:r>
              <a:rPr lang="en-US" dirty="0"/>
              <a:t>Motors: IEEE Transactions on Instrumentation and Measurement, 74, 1-12, Art no. 7502312.</a:t>
            </a:r>
          </a:p>
          <a:p>
            <a:pPr algn="just" latinLnBrk="1">
              <a:lnSpc>
                <a:spcPct val="200000"/>
              </a:lnSpc>
            </a:pPr>
            <a:r>
              <a:rPr lang="en-US" dirty="0"/>
              <a:t>[12] Xu, J., et al. (2025). A Fuzzy Hi/H∞ Optimization Approach to Fault Detection of High-Speed Train Traction Motor Systems: IEEE Transactions on Industrial Informatics, 21(5), 3655-3665.</a:t>
            </a:r>
          </a:p>
        </p:txBody>
      </p:sp>
    </p:spTree>
    <p:extLst>
      <p:ext uri="{BB962C8B-B14F-4D97-AF65-F5344CB8AC3E}">
        <p14:creationId xmlns:p14="http://schemas.microsoft.com/office/powerpoint/2010/main" val="373736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18" name="Rectangle 2"/>
          <p:cNvSpPr>
            <a:spLocks noGrp="1" noChangeArrowheads="1"/>
          </p:cNvSpPr>
          <p:nvPr>
            <p:ph type="title" idx="4294967295"/>
          </p:nvPr>
        </p:nvSpPr>
        <p:spPr bwMode="auto">
          <a:xfrm>
            <a:off x="685800" y="2133600"/>
            <a:ext cx="7696200" cy="3657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lnSpc>
                <a:spcPct val="200000"/>
              </a:lnSpc>
            </a:pPr>
            <a:r>
              <a:rPr lang="en-US" altLang="en-US" sz="4400" b="1" dirty="0">
                <a:solidFill>
                  <a:srgbClr val="FFC000"/>
                </a:solidFill>
              </a:rPr>
              <a:t>TRÂN TRỌNG CÁM ƠN </a:t>
            </a:r>
            <a:br>
              <a:rPr lang="en-US" altLang="en-US" sz="4400" b="1" dirty="0">
                <a:solidFill>
                  <a:srgbClr val="FFC000"/>
                </a:solidFill>
              </a:rPr>
            </a:br>
            <a:r>
              <a:rPr lang="en-US" altLang="en-US" sz="4400" b="1" dirty="0">
                <a:solidFill>
                  <a:srgbClr val="FFC000"/>
                </a:solidFill>
              </a:rPr>
              <a:t>QUÝ THẦY CÔ HỘI ĐỒNG </a:t>
            </a:r>
            <a:br>
              <a:rPr lang="en-US" altLang="en-US" sz="4400" b="1" dirty="0">
                <a:solidFill>
                  <a:srgbClr val="FFC000"/>
                </a:solidFill>
              </a:rPr>
            </a:br>
            <a:r>
              <a:rPr lang="en-US" altLang="en-US" sz="4400" b="1" dirty="0">
                <a:solidFill>
                  <a:srgbClr val="FFC000"/>
                </a:solidFill>
              </a:rPr>
              <a:t>ĐÃ THEO DÕI</a:t>
            </a:r>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31</a:t>
            </a:fld>
            <a:endParaRPr lang="en-US" altLang="en-US" sz="1400"/>
          </a:p>
        </p:txBody>
      </p:sp>
      <p:sp>
        <p:nvSpPr>
          <p:cNvPr id="7"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108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vi-VN" altLang="en-US" b="1" dirty="0">
                <a:solidFill>
                  <a:srgbClr val="008080"/>
                </a:solidFill>
              </a:rPr>
              <a:t>1. THÔNG TIN ĐỀ TÀI</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4</a:t>
            </a:fld>
            <a:endParaRPr lang="en-US" altLang="en-US" sz="1400"/>
          </a:p>
        </p:txBody>
      </p:sp>
      <p:sp>
        <p:nvSpPr>
          <p:cNvPr id="5" name="Rectangle 4"/>
          <p:cNvSpPr/>
          <p:nvPr/>
        </p:nvSpPr>
        <p:spPr>
          <a:xfrm>
            <a:off x="228600" y="1905000"/>
            <a:ext cx="8763000" cy="3934090"/>
          </a:xfrm>
          <a:prstGeom prst="rect">
            <a:avLst/>
          </a:prstGeom>
        </p:spPr>
        <p:txBody>
          <a:bodyPr wrap="square">
            <a:spAutoFit/>
          </a:bodyPr>
          <a:lstStyle/>
          <a:p>
            <a:pPr marL="457200" indent="-457200">
              <a:lnSpc>
                <a:spcPct val="300000"/>
              </a:lnSpc>
              <a:spcAft>
                <a:spcPts val="800"/>
              </a:spcAft>
              <a:buFont typeface="Wingdings" panose="05000000000000000000" pitchFamily="2" charset="2"/>
              <a:buChar char="ü"/>
            </a:pPr>
            <a:r>
              <a:rPr lang="en-US" sz="2800" dirty="0" err="1">
                <a:latin typeface="Arial" panose="020B0604020202020204" pitchFamily="34" charset="0"/>
                <a:ea typeface="Calibri" panose="020F0502020204030204" pitchFamily="34" charset="0"/>
                <a:cs typeface="Arial" panose="020B0604020202020204" pitchFamily="34" charset="0"/>
              </a:rPr>
              <a:t>Thời</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gian</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thực</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hiện</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b="1" dirty="0">
                <a:latin typeface="Arial" panose="020B0604020202020204" pitchFamily="34" charset="0"/>
                <a:ea typeface="Calibri" panose="020F0502020204030204" pitchFamily="34" charset="0"/>
                <a:cs typeface="Arial" panose="020B0604020202020204" pitchFamily="34" charset="0"/>
              </a:rPr>
              <a:t>24 </a:t>
            </a:r>
            <a:r>
              <a:rPr lang="en-US" sz="2800" b="1" dirty="0" err="1">
                <a:latin typeface="Arial" panose="020B0604020202020204" pitchFamily="34" charset="0"/>
                <a:ea typeface="Calibri" panose="020F0502020204030204" pitchFamily="34" charset="0"/>
                <a:cs typeface="Arial" panose="020B0604020202020204" pitchFamily="34" charset="0"/>
              </a:rPr>
              <a:t>tháng</a:t>
            </a:r>
            <a:r>
              <a:rPr lang="en-US" sz="2800" dirty="0">
                <a:latin typeface="Arial" panose="020B0604020202020204" pitchFamily="34" charset="0"/>
                <a:ea typeface="Calibri" panose="020F0502020204030204" pitchFamily="34" charset="0"/>
                <a:cs typeface="Arial" panose="020B0604020202020204" pitchFamily="34" charset="0"/>
              </a:rPr>
              <a:t> (10/2023 - 10/2025)</a:t>
            </a:r>
          </a:p>
          <a:p>
            <a:pPr marL="457200" indent="-457200">
              <a:lnSpc>
                <a:spcPct val="300000"/>
              </a:lnSpc>
              <a:spcAft>
                <a:spcPts val="800"/>
              </a:spcAft>
              <a:buFont typeface="Wingdings" panose="05000000000000000000" pitchFamily="2" charset="2"/>
              <a:buChar char="ü"/>
            </a:pPr>
            <a:r>
              <a:rPr lang="en-US" sz="2800" dirty="0" err="1">
                <a:latin typeface="Arial" panose="020B0604020202020204" pitchFamily="34" charset="0"/>
                <a:ea typeface="Calibri" panose="020F0502020204030204" pitchFamily="34" charset="0"/>
                <a:cs typeface="Arial" panose="020B0604020202020204" pitchFamily="34" charset="0"/>
              </a:rPr>
              <a:t>Đơn</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vị</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quản</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lý</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Khoa</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Điện</a:t>
            </a:r>
            <a:r>
              <a:rPr lang="en-US" sz="2800" b="1" dirty="0">
                <a:latin typeface="Arial" panose="020B0604020202020204" pitchFamily="34" charset="0"/>
                <a:ea typeface="Calibri" panose="020F0502020204030204" pitchFamily="34" charset="0"/>
                <a:cs typeface="Arial" panose="020B0604020202020204" pitchFamily="34" charset="0"/>
              </a:rPr>
              <a:t> – </a:t>
            </a:r>
            <a:r>
              <a:rPr lang="en-US" sz="2800" b="1" dirty="0" err="1">
                <a:latin typeface="Arial" panose="020B0604020202020204" pitchFamily="34" charset="0"/>
                <a:ea typeface="Calibri" panose="020F0502020204030204" pitchFamily="34" charset="0"/>
                <a:cs typeface="Arial" panose="020B0604020202020204" pitchFamily="34" charset="0"/>
              </a:rPr>
              <a:t>Điện</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tử</a:t>
            </a:r>
            <a:r>
              <a:rPr lang="en-US" sz="2800" b="1" dirty="0">
                <a:latin typeface="Arial" panose="020B0604020202020204" pitchFamily="34" charset="0"/>
                <a:ea typeface="Calibri" panose="020F0502020204030204" pitchFamily="34" charset="0"/>
                <a:cs typeface="Arial" panose="020B0604020202020204" pitchFamily="34" charset="0"/>
              </a:rPr>
              <a:t> </a:t>
            </a:r>
          </a:p>
          <a:p>
            <a:pPr marL="457200" indent="-457200">
              <a:lnSpc>
                <a:spcPct val="300000"/>
              </a:lnSpc>
              <a:spcAft>
                <a:spcPts val="800"/>
              </a:spcAft>
              <a:buFont typeface="Wingdings" panose="05000000000000000000" pitchFamily="2" charset="2"/>
              <a:buChar char="ü"/>
            </a:pPr>
            <a:r>
              <a:rPr lang="en-US" sz="2800" dirty="0" err="1">
                <a:latin typeface="Arial" panose="020B0604020202020204" pitchFamily="34" charset="0"/>
                <a:ea typeface="Calibri" panose="020F0502020204030204" pitchFamily="34" charset="0"/>
                <a:cs typeface="Arial" panose="020B0604020202020204" pitchFamily="34" charset="0"/>
              </a:rPr>
              <a:t>Tổng</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kinh</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dirty="0" err="1">
                <a:latin typeface="Arial" panose="020B0604020202020204" pitchFamily="34" charset="0"/>
                <a:ea typeface="Calibri" panose="020F0502020204030204" pitchFamily="34" charset="0"/>
                <a:cs typeface="Arial" panose="020B0604020202020204" pitchFamily="34" charset="0"/>
              </a:rPr>
              <a:t>phí</a:t>
            </a:r>
            <a:r>
              <a:rPr lang="en-US" sz="2800" dirty="0">
                <a:latin typeface="Arial" panose="020B0604020202020204" pitchFamily="34" charset="0"/>
                <a:ea typeface="Calibri" panose="020F0502020204030204" pitchFamily="34" charset="0"/>
                <a:cs typeface="Arial" panose="020B0604020202020204" pitchFamily="34" charset="0"/>
              </a:rPr>
              <a:t>: </a:t>
            </a:r>
            <a:r>
              <a:rPr lang="en-US" sz="2800" b="1" dirty="0">
                <a:latin typeface="Arial" panose="020B0604020202020204" pitchFamily="34" charset="0"/>
                <a:ea typeface="Calibri" panose="020F0502020204030204" pitchFamily="34" charset="0"/>
                <a:cs typeface="Arial" panose="020B0604020202020204" pitchFamily="34" charset="0"/>
              </a:rPr>
              <a:t>48,000,000 VNĐ </a:t>
            </a:r>
            <a:endParaRPr lang="en-US" sz="28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5243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vi-VN" altLang="en-US" b="1" dirty="0">
                <a:solidFill>
                  <a:srgbClr val="008080"/>
                </a:solidFill>
              </a:rPr>
              <a:t>1. THÔNG TIN ĐỀ TÀI</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5</a:t>
            </a:fld>
            <a:endParaRPr lang="en-US" altLang="en-US" sz="1400"/>
          </a:p>
        </p:txBody>
      </p:sp>
      <p:sp>
        <p:nvSpPr>
          <p:cNvPr id="9"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905000" y="1664990"/>
            <a:ext cx="6875429" cy="4735809"/>
          </a:xfrm>
          <a:prstGeom prst="rect">
            <a:avLst/>
          </a:prstGeom>
        </p:spPr>
      </p:pic>
      <p:sp>
        <p:nvSpPr>
          <p:cNvPr id="10" name="Rectangle 9"/>
          <p:cNvSpPr/>
          <p:nvPr/>
        </p:nvSpPr>
        <p:spPr>
          <a:xfrm>
            <a:off x="152400" y="3657600"/>
            <a:ext cx="1887571" cy="1220847"/>
          </a:xfrm>
          <a:prstGeom prst="rect">
            <a:avLst/>
          </a:prstGeom>
        </p:spPr>
        <p:txBody>
          <a:bodyPr wrap="square">
            <a:spAutoFit/>
          </a:bodyPr>
          <a:lstStyle/>
          <a:p>
            <a:pPr>
              <a:spcAft>
                <a:spcPts val="800"/>
              </a:spcAft>
            </a:pPr>
            <a:r>
              <a:rPr lang="en-US" sz="2000" b="1" dirty="0" err="1">
                <a:latin typeface="Arial" panose="020B0604020202020204" pitchFamily="34" charset="0"/>
                <a:ea typeface="Calibri" panose="020F0502020204030204" pitchFamily="34" charset="0"/>
                <a:cs typeface="Arial" panose="020B0604020202020204" pitchFamily="34" charset="0"/>
              </a:rPr>
              <a:t>Thành</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viên</a:t>
            </a:r>
            <a:endParaRPr lang="en-US" sz="2000" b="1" dirty="0">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tham</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gia</a:t>
            </a:r>
            <a:endParaRPr lang="en-US" sz="2000" b="1" dirty="0">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thực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hiện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1003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2"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6</a:t>
            </a:fld>
            <a:endParaRPr lang="en-US" altLang="en-US" sz="1400"/>
          </a:p>
        </p:txBody>
      </p:sp>
      <p:pic>
        <p:nvPicPr>
          <p:cNvPr id="3" name="Picture 2"/>
          <p:cNvPicPr>
            <a:picLocks noChangeAspect="1"/>
          </p:cNvPicPr>
          <p:nvPr/>
        </p:nvPicPr>
        <p:blipFill>
          <a:blip r:embed="rId3"/>
          <a:stretch>
            <a:fillRect/>
          </a:stretch>
        </p:blipFill>
        <p:spPr>
          <a:xfrm>
            <a:off x="952500" y="1981200"/>
            <a:ext cx="7756190" cy="3969524"/>
          </a:xfrm>
          <a:prstGeom prst="rect">
            <a:avLst/>
          </a:prstGeom>
        </p:spPr>
      </p:pic>
      <p:sp>
        <p:nvSpPr>
          <p:cNvPr id="11" name="Rectangle 10"/>
          <p:cNvSpPr/>
          <p:nvPr/>
        </p:nvSpPr>
        <p:spPr>
          <a:xfrm>
            <a:off x="2544595" y="6000690"/>
            <a:ext cx="4572000" cy="400110"/>
          </a:xfrm>
          <a:prstGeom prst="rect">
            <a:avLst/>
          </a:prstGeom>
        </p:spPr>
        <p:txBody>
          <a:bodyPr wrap="square">
            <a:spAutoFit/>
          </a:bodyPr>
          <a:lstStyle/>
          <a:p>
            <a:pPr algn="ctr">
              <a:spcAft>
                <a:spcPts val="800"/>
              </a:spcAft>
            </a:pPr>
            <a:r>
              <a:rPr lang="en-US" sz="2000" b="1" dirty="0" err="1">
                <a:latin typeface="Arial" panose="020B0604020202020204" pitchFamily="34" charset="0"/>
                <a:ea typeface="Calibri" panose="020F0502020204030204" pitchFamily="34" charset="0"/>
                <a:cs typeface="Arial" panose="020B0604020202020204" pitchFamily="34" charset="0"/>
              </a:rPr>
              <a:t>Tổ</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chức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nhân</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lực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thực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hiện</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dự</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án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2387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2"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7</a:t>
            </a:fld>
            <a:endParaRPr lang="en-US" altLang="en-US" sz="1400"/>
          </a:p>
        </p:txBody>
      </p:sp>
      <p:sp>
        <p:nvSpPr>
          <p:cNvPr id="11" name="Rectangle 10"/>
          <p:cNvSpPr/>
          <p:nvPr/>
        </p:nvSpPr>
        <p:spPr>
          <a:xfrm>
            <a:off x="1219200" y="6000690"/>
            <a:ext cx="6857999" cy="400110"/>
          </a:xfrm>
          <a:prstGeom prst="rect">
            <a:avLst/>
          </a:prstGeom>
        </p:spPr>
        <p:txBody>
          <a:bodyPr wrap="square">
            <a:spAutoFit/>
          </a:bodyPr>
          <a:lstStyle/>
          <a:p>
            <a:pPr algn="ctr">
              <a:spcAft>
                <a:spcPts val="800"/>
              </a:spcAft>
            </a:pPr>
            <a:r>
              <a:rPr lang="en-US" sz="2000" b="1" dirty="0" err="1">
                <a:latin typeface="Arial" panose="020B0604020202020204" pitchFamily="34" charset="0"/>
                <a:ea typeface="Calibri" panose="020F0502020204030204" pitchFamily="34" charset="0"/>
                <a:cs typeface="Arial" panose="020B0604020202020204" pitchFamily="34" charset="0"/>
              </a:rPr>
              <a:t>Tiến</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độ</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thực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hiện</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theo</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thuyết</a:t>
            </a:r>
            <a:r>
              <a:rPr lang="en-US" sz="2000" b="1" dirty="0">
                <a:latin typeface="Arial" panose="020B0604020202020204" pitchFamily="34" charset="0"/>
                <a:ea typeface="Calibri" panose="020F0502020204030204" pitchFamily="34" charset="0"/>
                <a:cs typeface="Arial" panose="020B0604020202020204" pitchFamily="34" charset="0"/>
              </a:rPr>
              <a:t> minh </a:t>
            </a:r>
            <a:r>
              <a:rPr lang="en-US" sz="2000" b="1" dirty="0" err="1">
                <a:latin typeface="Arial" panose="020B0604020202020204" pitchFamily="34" charset="0"/>
                <a:ea typeface="Calibri" panose="020F0502020204030204" pitchFamily="34" charset="0"/>
                <a:cs typeface="Arial" panose="020B0604020202020204" pitchFamily="34" charset="0"/>
              </a:rPr>
              <a:t>và</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theo</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thực</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tế</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34429" y="2219683"/>
            <a:ext cx="8228571" cy="3580952"/>
          </a:xfrm>
          <a:prstGeom prst="rect">
            <a:avLst/>
          </a:prstGeom>
        </p:spPr>
      </p:pic>
    </p:spTree>
    <p:extLst>
      <p:ext uri="{BB962C8B-B14F-4D97-AF65-F5344CB8AC3E}">
        <p14:creationId xmlns:p14="http://schemas.microsoft.com/office/powerpoint/2010/main" val="324231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2"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8</a:t>
            </a:fld>
            <a:endParaRPr lang="en-US" altLang="en-US" sz="1400"/>
          </a:p>
        </p:txBody>
      </p:sp>
      <p:sp>
        <p:nvSpPr>
          <p:cNvPr id="5" name="Rectangle 4"/>
          <p:cNvSpPr/>
          <p:nvPr/>
        </p:nvSpPr>
        <p:spPr>
          <a:xfrm>
            <a:off x="2667000" y="6000690"/>
            <a:ext cx="3429000" cy="400110"/>
          </a:xfrm>
          <a:prstGeom prst="rect">
            <a:avLst/>
          </a:prstGeom>
        </p:spPr>
        <p:txBody>
          <a:bodyPr wrap="square">
            <a:spAutoFit/>
          </a:bodyPr>
          <a:lstStyle/>
          <a:p>
            <a:pPr algn="ctr">
              <a:spcAft>
                <a:spcPts val="800"/>
              </a:spcAft>
            </a:pPr>
            <a:r>
              <a:rPr lang="en-US" sz="2000" b="1" dirty="0" err="1">
                <a:latin typeface="Arial" panose="020B0604020202020204" pitchFamily="34" charset="0"/>
                <a:ea typeface="Calibri" panose="020F0502020204030204" pitchFamily="34" charset="0"/>
                <a:cs typeface="Arial" panose="020B0604020202020204" pitchFamily="34" charset="0"/>
              </a:rPr>
              <a:t>Sơ</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đồ</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công</a:t>
            </a:r>
            <a:r>
              <a:rPr lang="en-US" sz="2000" b="1" dirty="0">
                <a:latin typeface="Arial" panose="020B0604020202020204" pitchFamily="34" charset="0"/>
                <a:ea typeface="Calibri" panose="020F0502020204030204" pitchFamily="34" charset="0"/>
                <a:cs typeface="Arial" panose="020B0604020202020204" pitchFamily="34" charset="0"/>
              </a:rPr>
              <a:t> </a:t>
            </a:r>
            <a:r>
              <a:rPr lang="en-US" sz="2000" b="1" dirty="0" err="1">
                <a:latin typeface="Arial" panose="020B0604020202020204" pitchFamily="34" charset="0"/>
                <a:ea typeface="Calibri" panose="020F0502020204030204" pitchFamily="34" charset="0"/>
                <a:cs typeface="Arial" panose="020B0604020202020204" pitchFamily="34" charset="0"/>
              </a:rPr>
              <a:t>nghệ</a:t>
            </a:r>
            <a:endParaRPr lang="en-US" sz="2000" b="1"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5" descr="A diagram of a motor">
            <a:extLst>
              <a:ext uri="{FF2B5EF4-FFF2-40B4-BE49-F238E27FC236}">
                <a16:creationId xmlns:a16="http://schemas.microsoft.com/office/drawing/2014/main" id="{82558CA9-221C-2B8C-66B3-F6CA1050A3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0" y="4591141"/>
            <a:ext cx="4800600" cy="1501685"/>
          </a:xfrm>
          <a:prstGeom prst="rect">
            <a:avLst/>
          </a:prstGeom>
        </p:spPr>
      </p:pic>
      <p:pic>
        <p:nvPicPr>
          <p:cNvPr id="8" name="Picture 7" descr="A diagram of a system">
            <a:extLst>
              <a:ext uri="{FF2B5EF4-FFF2-40B4-BE49-F238E27FC236}">
                <a16:creationId xmlns:a16="http://schemas.microsoft.com/office/drawing/2014/main" id="{687C2131-E2B1-4ABE-114E-6AAD83B35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950" y="1840013"/>
            <a:ext cx="5334000" cy="2671754"/>
          </a:xfrm>
          <a:prstGeom prst="rect">
            <a:avLst/>
          </a:prstGeom>
        </p:spPr>
      </p:pic>
    </p:spTree>
    <p:extLst>
      <p:ext uri="{BB962C8B-B14F-4D97-AF65-F5344CB8AC3E}">
        <p14:creationId xmlns:p14="http://schemas.microsoft.com/office/powerpoint/2010/main" val="114680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bwMode="auto">
          <a:xfrm>
            <a:off x="1676400" y="0"/>
            <a:ext cx="7467600" cy="1524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eaLnBrk="1" hangingPunct="1"/>
            <a:r>
              <a:rPr lang="en-US" altLang="en-US" b="1" dirty="0">
                <a:solidFill>
                  <a:srgbClr val="008080"/>
                </a:solidFill>
              </a:rPr>
              <a:t>2</a:t>
            </a:r>
            <a:r>
              <a:rPr lang="vi-VN" altLang="en-US" b="1" dirty="0">
                <a:solidFill>
                  <a:srgbClr val="008080"/>
                </a:solidFill>
              </a:rPr>
              <a:t>.</a:t>
            </a:r>
            <a:r>
              <a:rPr lang="en-US" altLang="en-US" b="1" dirty="0">
                <a:solidFill>
                  <a:srgbClr val="008080"/>
                </a:solidFill>
              </a:rPr>
              <a:t> </a:t>
            </a:r>
            <a:r>
              <a:rPr lang="vi-VN" altLang="en-US" b="1" dirty="0">
                <a:solidFill>
                  <a:srgbClr val="008080"/>
                </a:solidFill>
              </a:rPr>
              <a:t>NỘI DUNG THỰC HIỆN</a:t>
            </a:r>
          </a:p>
        </p:txBody>
      </p:sp>
      <p:cxnSp>
        <p:nvCxnSpPr>
          <p:cNvPr id="9220" name="Straight Connector 17"/>
          <p:cNvCxnSpPr>
            <a:cxnSpLocks noChangeShapeType="1"/>
          </p:cNvCxnSpPr>
          <p:nvPr/>
        </p:nvCxnSpPr>
        <p:spPr bwMode="auto">
          <a:xfrm>
            <a:off x="0" y="6480175"/>
            <a:ext cx="91440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9221" name="Rectangle 11"/>
          <p:cNvSpPr>
            <a:spLocks noChangeArrowheads="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fld id="{34DD6979-7CF4-4B2A-8FF8-B02A468BF904}" type="datetime1">
              <a:rPr lang="vi-VN" altLang="en-US" sz="1400"/>
              <a:pPr eaLnBrk="1" hangingPunct="1"/>
              <a:t>10/06/2025</a:t>
            </a:fld>
            <a:endParaRPr lang="vi-VN" altLang="en-US" sz="1400"/>
          </a:p>
        </p:txBody>
      </p:sp>
      <p:sp>
        <p:nvSpPr>
          <p:cNvPr id="9223" name="Rectangle 13"/>
          <p:cNvSpPr>
            <a:spLocks noChangeArrowheads="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r" eaLnBrk="1" hangingPunct="1"/>
            <a:fld id="{2BCAB7CC-FA47-4D10-B97B-E35CAD2DDB06}" type="slidenum">
              <a:rPr lang="en-US" altLang="en-US" sz="1400"/>
              <a:pPr algn="r" eaLnBrk="1" hangingPunct="1"/>
              <a:t>9</a:t>
            </a:fld>
            <a:endParaRPr lang="en-US" altLang="en-US" sz="1400"/>
          </a:p>
        </p:txBody>
      </p:sp>
      <p:sp>
        <p:nvSpPr>
          <p:cNvPr id="9" name="Rectangle 8"/>
          <p:cNvSpPr/>
          <p:nvPr/>
        </p:nvSpPr>
        <p:spPr>
          <a:xfrm>
            <a:off x="228600" y="1905000"/>
            <a:ext cx="8763000" cy="4462760"/>
          </a:xfrm>
          <a:prstGeom prst="rect">
            <a:avLst/>
          </a:prstGeom>
        </p:spPr>
        <p:txBody>
          <a:bodyPr wrap="square">
            <a:spAutoFit/>
          </a:bodyPr>
          <a:lstStyle/>
          <a:p>
            <a:pPr>
              <a:spcAft>
                <a:spcPts val="800"/>
              </a:spcAft>
            </a:pPr>
            <a:r>
              <a:rPr lang="en-US" sz="2800" b="1" dirty="0" err="1">
                <a:latin typeface="Arial" panose="020B0604020202020204" pitchFamily="34" charset="0"/>
                <a:ea typeface="Calibri" panose="020F0502020204030204" pitchFamily="34" charset="0"/>
                <a:cs typeface="Arial" panose="020B0604020202020204" pitchFamily="34" charset="0"/>
              </a:rPr>
              <a:t>Các</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mạch</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chủ</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yếu</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của</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mô</a:t>
            </a:r>
            <a:r>
              <a:rPr lang="en-US" sz="2800" b="1" dirty="0">
                <a:latin typeface="Arial" panose="020B0604020202020204" pitchFamily="34" charset="0"/>
                <a:ea typeface="Calibri" panose="020F0502020204030204" pitchFamily="34" charset="0"/>
                <a:cs typeface="Arial" panose="020B0604020202020204" pitchFamily="34" charset="0"/>
              </a:rPr>
              <a:t> </a:t>
            </a:r>
            <a:r>
              <a:rPr lang="en-US" sz="2800" b="1" dirty="0" err="1">
                <a:latin typeface="Arial" panose="020B0604020202020204" pitchFamily="34" charset="0"/>
                <a:ea typeface="Calibri" panose="020F0502020204030204" pitchFamily="34" charset="0"/>
                <a:cs typeface="Arial" panose="020B0604020202020204" pitchFamily="34" charset="0"/>
              </a:rPr>
              <a:t>hình</a:t>
            </a:r>
            <a:r>
              <a:rPr lang="en-US" sz="2800" dirty="0">
                <a:latin typeface="Arial" panose="020B0604020202020204" pitchFamily="34" charset="0"/>
                <a:ea typeface="Calibri" panose="020F0502020204030204" pitchFamily="34" charset="0"/>
                <a:cs typeface="Arial" panose="020B0604020202020204" pitchFamily="34" charset="0"/>
              </a:rPr>
              <a:t>:</a:t>
            </a:r>
          </a:p>
          <a:p>
            <a:pPr marL="457200" indent="-457200">
              <a:lnSpc>
                <a:spcPct val="150000"/>
              </a:lnSpc>
              <a:spcAft>
                <a:spcPts val="800"/>
              </a:spcAft>
              <a:buFont typeface="Wingdings" panose="05000000000000000000" pitchFamily="2" charset="2"/>
              <a:buChar char="ü"/>
            </a:pPr>
            <a:r>
              <a:rPr lang="en-US" sz="2400" dirty="0" err="1">
                <a:latin typeface="Arial" panose="020B0604020202020204" pitchFamily="34" charset="0"/>
                <a:ea typeface="Calibri" panose="020F0502020204030204" pitchFamily="34" charset="0"/>
                <a:cs typeface="Arial" panose="020B0604020202020204" pitchFamily="34" charset="0"/>
              </a:rPr>
              <a:t>Mạch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điều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khiển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trung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tâm</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spcAft>
                <a:spcPts val="800"/>
              </a:spcAft>
              <a:buFont typeface="Wingdings" panose="05000000000000000000" pitchFamily="2" charset="2"/>
              <a:buChar char="ü"/>
            </a:pPr>
            <a:r>
              <a:rPr lang="en-US" sz="2400" dirty="0" err="1">
                <a:latin typeface="Arial" panose="020B0604020202020204" pitchFamily="34" charset="0"/>
                <a:ea typeface="Calibri" panose="020F0502020204030204" pitchFamily="34" charset="0"/>
                <a:cs typeface="Arial" panose="020B0604020202020204" pitchFamily="34" charset="0"/>
              </a:rPr>
              <a:t>Mạch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biến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tần</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spcAft>
                <a:spcPts val="800"/>
              </a:spcAft>
              <a:buFont typeface="Wingdings" panose="05000000000000000000" pitchFamily="2" charset="2"/>
              <a:buChar char="ü"/>
            </a:pPr>
            <a:r>
              <a:rPr lang="en-US" sz="2400" dirty="0" err="1">
                <a:latin typeface="Arial" panose="020B0604020202020204" pitchFamily="34" charset="0"/>
                <a:ea typeface="Calibri" panose="020F0502020204030204" pitchFamily="34" charset="0"/>
                <a:cs typeface="Arial" panose="020B0604020202020204" pitchFamily="34" charset="0"/>
              </a:rPr>
              <a:t>Mạch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nạp</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gỡ</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lỗi</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spcAft>
                <a:spcPts val="800"/>
              </a:spcAft>
              <a:buFont typeface="Wingdings" panose="05000000000000000000" pitchFamily="2" charset="2"/>
              <a:buChar char="ü"/>
            </a:pPr>
            <a:r>
              <a:rPr lang="en-US" sz="2400" dirty="0" err="1">
                <a:latin typeface="Arial" panose="020B0604020202020204" pitchFamily="34" charset="0"/>
                <a:ea typeface="Calibri" panose="020F0502020204030204" pitchFamily="34" charset="0"/>
                <a:cs typeface="Arial" panose="020B0604020202020204" pitchFamily="34" charset="0"/>
              </a:rPr>
              <a:t>Mạch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nguồn</a:t>
            </a:r>
            <a:r>
              <a:rPr lang="en-US" sz="2400" dirty="0">
                <a:latin typeface="Arial" panose="020B0604020202020204" pitchFamily="34" charset="0"/>
                <a:ea typeface="Calibri" panose="020F0502020204030204" pitchFamily="34" charset="0"/>
                <a:cs typeface="Arial" panose="020B0604020202020204" pitchFamily="34" charset="0"/>
              </a:rPr>
              <a:t>	</a:t>
            </a:r>
          </a:p>
          <a:p>
            <a:pPr marL="457200" indent="-457200">
              <a:lnSpc>
                <a:spcPct val="150000"/>
              </a:lnSpc>
              <a:spcAft>
                <a:spcPts val="800"/>
              </a:spcAft>
              <a:buFont typeface="Wingdings" panose="05000000000000000000" pitchFamily="2" charset="2"/>
              <a:buChar char="ü"/>
            </a:pPr>
            <a:r>
              <a:rPr lang="en-US" sz="2400" dirty="0" err="1">
                <a:latin typeface="Arial" panose="020B0604020202020204" pitchFamily="34" charset="0"/>
                <a:ea typeface="Calibri" panose="020F0502020204030204" pitchFamily="34" charset="0"/>
                <a:cs typeface="Arial" panose="020B0604020202020204" pitchFamily="34" charset="0"/>
              </a:rPr>
              <a:t>Mạch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suất</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50000"/>
              </a:lnSpc>
              <a:spcAft>
                <a:spcPts val="800"/>
              </a:spcAft>
              <a:buFont typeface="Wingdings" panose="05000000000000000000" pitchFamily="2" charset="2"/>
              <a:buChar char="ü"/>
            </a:pPr>
            <a:r>
              <a:rPr lang="en-US" sz="2400" dirty="0" err="1">
                <a:latin typeface="Arial" panose="020B0604020202020204" pitchFamily="34" charset="0"/>
                <a:ea typeface="Calibri" panose="020F0502020204030204" pitchFamily="34" charset="0"/>
                <a:cs typeface="Arial" panose="020B0604020202020204" pitchFamily="34" charset="0"/>
              </a:rPr>
              <a:t>Mạch</a:t>
            </a:r>
            <a:r>
              <a:rPr lang="en-US" sz="2400" dirty="0">
                <a:latin typeface="Arial" panose="020B0604020202020204" pitchFamily="34" charset="0"/>
                <a:ea typeface="Calibri" panose="020F0502020204030204" pitchFamily="34" charset="0"/>
                <a:cs typeface="Arial" panose="020B0604020202020204" pitchFamily="34" charset="0"/>
              </a:rPr>
              <a:t> encoder</a:t>
            </a:r>
            <a:endParaRPr lang="en-US" sz="24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Rectangle 12"/>
          <p:cNvSpPr>
            <a:spLocks noChangeArrowheads="1"/>
          </p:cNvSpPr>
          <p:nvPr/>
        </p:nvSpPr>
        <p:spPr bwMode="auto">
          <a:xfrm>
            <a:off x="1219200" y="6559550"/>
            <a:ext cx="7620000" cy="29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endParaRPr lang="en-US" b="1" i="1" dirty="0"/>
          </a:p>
          <a:p>
            <a:pPr algn="ctr" eaLnBrk="1" hangingPunct="1"/>
            <a:r>
              <a:rPr lang="vi-VN" sz="1200" b="1" i="1" dirty="0">
                <a:latin typeface="Arial" panose="020B0604020202020204" pitchFamily="34" charset="0"/>
                <a:cs typeface="Arial" panose="020B0604020202020204" pitchFamily="34" charset="0"/>
              </a:rPr>
              <a:t>Xây dựng hệ thống điều khiển cho hệ truyền động điện động cơ – tải</a:t>
            </a:r>
            <a:r>
              <a:rPr lang="en-US" sz="1200"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Mã</a:t>
            </a:r>
            <a:r>
              <a:rPr lang="en-US" sz="1200" b="1" i="1" dirty="0">
                <a:latin typeface="Arial" panose="020B0604020202020204" pitchFamily="34" charset="0"/>
                <a:cs typeface="Arial" panose="020B0604020202020204" pitchFamily="34" charset="0"/>
              </a:rPr>
              <a:t> </a:t>
            </a:r>
            <a:r>
              <a:rPr lang="en-US" sz="1200" b="1" i="1" dirty="0" err="1">
                <a:latin typeface="Arial" panose="020B0604020202020204" pitchFamily="34" charset="0"/>
                <a:cs typeface="Arial" panose="020B0604020202020204" pitchFamily="34" charset="0"/>
              </a:rPr>
              <a:t>số</a:t>
            </a:r>
            <a:r>
              <a:rPr lang="en-US" sz="1200" b="1" i="1" dirty="0">
                <a:latin typeface="Arial" panose="020B0604020202020204" pitchFamily="34" charset="0"/>
                <a:cs typeface="Arial" panose="020B0604020202020204" pitchFamily="34" charset="0"/>
              </a:rPr>
              <a:t> : FOSTECT.2023.32</a:t>
            </a:r>
            <a:endParaRPr lang="en-US" altLang="en-US" sz="1200" dirty="0">
              <a:latin typeface="Arial" panose="020B0604020202020204" pitchFamily="34" charset="0"/>
              <a:cs typeface="Arial" panose="020B0604020202020204" pitchFamily="34" charset="0"/>
            </a:endParaRPr>
          </a:p>
        </p:txBody>
      </p:sp>
      <p:pic>
        <p:nvPicPr>
          <p:cNvPr id="3" name="Picture 2" descr="A close-up of a circuit board">
            <a:extLst>
              <a:ext uri="{FF2B5EF4-FFF2-40B4-BE49-F238E27FC236}">
                <a16:creationId xmlns:a16="http://schemas.microsoft.com/office/drawing/2014/main" id="{9CCE3A24-5043-0EE5-6AB4-F4E7F0C6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412" y="1904999"/>
            <a:ext cx="2871788" cy="4234315"/>
          </a:xfrm>
          <a:prstGeom prst="rect">
            <a:avLst/>
          </a:prstGeom>
        </p:spPr>
      </p:pic>
    </p:spTree>
    <p:extLst>
      <p:ext uri="{BB962C8B-B14F-4D97-AF65-F5344CB8AC3E}">
        <p14:creationId xmlns:p14="http://schemas.microsoft.com/office/powerpoint/2010/main" val="3631358835"/>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33398</TotalTime>
  <Words>2060</Words>
  <Application>Microsoft Office PowerPoint</Application>
  <PresentationFormat>On-screen Show (4:3)</PresentationFormat>
  <Paragraphs>286</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vt:lpstr>
      <vt:lpstr>Tahoma</vt:lpstr>
      <vt:lpstr>Times New Roman</vt:lpstr>
      <vt:lpstr>Wingdings</vt:lpstr>
      <vt:lpstr>Blends</vt:lpstr>
      <vt:lpstr>PowerPoint Presentation</vt:lpstr>
      <vt:lpstr>NỘI DUNG</vt:lpstr>
      <vt:lpstr>1. THÔNG TIN ĐỀ TÀI</vt:lpstr>
      <vt:lpstr>1. THÔNG TIN ĐỀ TÀI</vt:lpstr>
      <vt:lpstr>1. THÔNG TIN ĐỀ TÀI</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2. NỘI DUNG THỰC HIỆN</vt:lpstr>
      <vt:lpstr>3. KẾT QUẢ THỰC HIỆN</vt:lpstr>
      <vt:lpstr>3. KẾT QUẢ THỰC HIỆN</vt:lpstr>
      <vt:lpstr>TÀI LIỆU THAM KHẢO</vt:lpstr>
      <vt:lpstr>TÀI LIỆU THAM KHẢO</vt:lpstr>
      <vt:lpstr>TÀI LIỆU THAM KHẢO</vt:lpstr>
      <vt:lpstr>TÀI LIỆU THAM KHẢO</vt:lpstr>
      <vt:lpstr>TRÂN TRỌNG CÁM ƠN  QUÝ THẦY CÔ HỘI ĐỒNG  ĐÃ THEO DÕI</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Min-Yen Kan</dc:creator>
  <cp:lastModifiedBy>Liem Phan</cp:lastModifiedBy>
  <cp:revision>694</cp:revision>
  <cp:lastPrinted>2015-10-30T07:26:18Z</cp:lastPrinted>
  <dcterms:created xsi:type="dcterms:W3CDTF">2010-10-05T21:36:22Z</dcterms:created>
  <dcterms:modified xsi:type="dcterms:W3CDTF">2025-06-10T04:08:24Z</dcterms:modified>
</cp:coreProperties>
</file>